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3" r:id="rId2"/>
    <p:sldMasterId id="2147483650" r:id="rId3"/>
  </p:sldMasterIdLst>
  <p:notesMasterIdLst>
    <p:notesMasterId r:id="rId29"/>
  </p:notesMasterIdLst>
  <p:handoutMasterIdLst>
    <p:handoutMasterId r:id="rId30"/>
  </p:handoutMasterIdLst>
  <p:sldIdLst>
    <p:sldId id="296" r:id="rId4"/>
    <p:sldId id="379" r:id="rId5"/>
    <p:sldId id="377" r:id="rId6"/>
    <p:sldId id="358" r:id="rId7"/>
    <p:sldId id="360" r:id="rId8"/>
    <p:sldId id="359" r:id="rId9"/>
    <p:sldId id="361" r:id="rId10"/>
    <p:sldId id="368" r:id="rId11"/>
    <p:sldId id="365" r:id="rId12"/>
    <p:sldId id="366" r:id="rId13"/>
    <p:sldId id="374" r:id="rId14"/>
    <p:sldId id="375" r:id="rId15"/>
    <p:sldId id="376" r:id="rId16"/>
    <p:sldId id="386" r:id="rId17"/>
    <p:sldId id="382" r:id="rId18"/>
    <p:sldId id="369" r:id="rId19"/>
    <p:sldId id="363" r:id="rId20"/>
    <p:sldId id="362" r:id="rId21"/>
    <p:sldId id="381" r:id="rId22"/>
    <p:sldId id="373" r:id="rId23"/>
    <p:sldId id="367" r:id="rId24"/>
    <p:sldId id="371" r:id="rId25"/>
    <p:sldId id="383" r:id="rId26"/>
    <p:sldId id="370" r:id="rId27"/>
    <p:sldId id="384" r:id="rId28"/>
  </p:sldIdLst>
  <p:sldSz cx="9144000" cy="6858000" type="screen4x3"/>
  <p:notesSz cx="6797675" cy="9926638"/>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27" autoAdjust="0"/>
    <p:restoredTop sz="94628" autoAdjust="0"/>
  </p:normalViewPr>
  <p:slideViewPr>
    <p:cSldViewPr>
      <p:cViewPr varScale="1">
        <p:scale>
          <a:sx n="87" d="100"/>
          <a:sy n="87" d="100"/>
        </p:scale>
        <p:origin x="-1434" y="-84"/>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p:cViewPr varScale="1">
        <p:scale>
          <a:sx n="85" d="100"/>
          <a:sy n="85" d="100"/>
        </p:scale>
        <p:origin x="-3834" y="-8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1" y="0"/>
            <a:ext cx="2945659" cy="496332"/>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sz="quarter" idx="1"/>
          </p:nvPr>
        </p:nvSpPr>
        <p:spPr>
          <a:xfrm>
            <a:off x="3850444" y="0"/>
            <a:ext cx="2945659" cy="496332"/>
          </a:xfrm>
          <a:prstGeom prst="rect">
            <a:avLst/>
          </a:prstGeom>
        </p:spPr>
        <p:txBody>
          <a:bodyPr vert="horz" lIns="91440" tIns="45720" rIns="91440" bIns="45720" rtlCol="0"/>
          <a:lstStyle>
            <a:lvl1pPr algn="r">
              <a:defRPr sz="1200"/>
            </a:lvl1pPr>
          </a:lstStyle>
          <a:p>
            <a:fld id="{008C9120-597E-4852-8BC5-C3F0D8923E76}" type="datetimeFigureOut">
              <a:rPr lang="es-ES" smtClean="0"/>
              <a:pPr/>
              <a:t>19/06/2015</a:t>
            </a:fld>
            <a:endParaRPr lang="es-ES"/>
          </a:p>
        </p:txBody>
      </p:sp>
      <p:sp>
        <p:nvSpPr>
          <p:cNvPr id="4" name="3 Marcador de pie de página"/>
          <p:cNvSpPr>
            <a:spLocks noGrp="1"/>
          </p:cNvSpPr>
          <p:nvPr>
            <p:ph type="ftr" sz="quarter" idx="2"/>
          </p:nvPr>
        </p:nvSpPr>
        <p:spPr>
          <a:xfrm>
            <a:off x="1" y="9428584"/>
            <a:ext cx="2945659" cy="496332"/>
          </a:xfrm>
          <a:prstGeom prst="rect">
            <a:avLst/>
          </a:prstGeom>
        </p:spPr>
        <p:txBody>
          <a:bodyPr vert="horz" lIns="91440" tIns="45720" rIns="91440" bIns="45720" rtlCol="0" anchor="b"/>
          <a:lstStyle>
            <a:lvl1pPr algn="l">
              <a:defRPr sz="1200"/>
            </a:lvl1pPr>
          </a:lstStyle>
          <a:p>
            <a:endParaRPr lang="es-ES"/>
          </a:p>
        </p:txBody>
      </p:sp>
      <p:sp>
        <p:nvSpPr>
          <p:cNvPr id="5" name="4 Marcador de número de diapositiva"/>
          <p:cNvSpPr>
            <a:spLocks noGrp="1"/>
          </p:cNvSpPr>
          <p:nvPr>
            <p:ph type="sldNum" sz="quarter" idx="3"/>
          </p:nvPr>
        </p:nvSpPr>
        <p:spPr>
          <a:xfrm>
            <a:off x="3850444" y="9428584"/>
            <a:ext cx="2945659" cy="496332"/>
          </a:xfrm>
          <a:prstGeom prst="rect">
            <a:avLst/>
          </a:prstGeom>
        </p:spPr>
        <p:txBody>
          <a:bodyPr vert="horz" lIns="91440" tIns="45720" rIns="91440" bIns="45720" rtlCol="0" anchor="b"/>
          <a:lstStyle>
            <a:lvl1pPr algn="r">
              <a:defRPr sz="1200"/>
            </a:lvl1pPr>
          </a:lstStyle>
          <a:p>
            <a:fld id="{4DA831AD-50C3-46E0-9787-421C7E911978}" type="slidenum">
              <a:rPr lang="es-ES" smtClean="0"/>
              <a:pPr/>
              <a:t>‹Nº›</a:t>
            </a:fld>
            <a:endParaRPr lang="es-ES"/>
          </a:p>
        </p:txBody>
      </p:sp>
    </p:spTree>
    <p:extLst>
      <p:ext uri="{BB962C8B-B14F-4D97-AF65-F5344CB8AC3E}">
        <p14:creationId xmlns:p14="http://schemas.microsoft.com/office/powerpoint/2010/main" val="8248177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46400" cy="496809"/>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49688" y="0"/>
            <a:ext cx="2946400" cy="496809"/>
          </a:xfrm>
          <a:prstGeom prst="rect">
            <a:avLst/>
          </a:prstGeom>
        </p:spPr>
        <p:txBody>
          <a:bodyPr vert="horz" lIns="91440" tIns="45720" rIns="91440" bIns="45720" rtlCol="0"/>
          <a:lstStyle>
            <a:lvl1pPr algn="r">
              <a:defRPr sz="1200"/>
            </a:lvl1pPr>
          </a:lstStyle>
          <a:p>
            <a:fld id="{C5A58C6D-8DC0-4ADC-A959-6BD31B14EB02}" type="datetimeFigureOut">
              <a:rPr lang="es-ES" smtClean="0"/>
              <a:pPr/>
              <a:t>19/06/2015</a:t>
            </a:fld>
            <a:endParaRPr lang="es-ES"/>
          </a:p>
        </p:txBody>
      </p:sp>
      <p:sp>
        <p:nvSpPr>
          <p:cNvPr id="4" name="3 Marcador de imagen de diapositiva"/>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79450" y="4715710"/>
            <a:ext cx="5438775" cy="4466511"/>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9428242"/>
            <a:ext cx="2946400" cy="496809"/>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49688" y="9428242"/>
            <a:ext cx="2946400" cy="496809"/>
          </a:xfrm>
          <a:prstGeom prst="rect">
            <a:avLst/>
          </a:prstGeom>
        </p:spPr>
        <p:txBody>
          <a:bodyPr vert="horz" lIns="91440" tIns="45720" rIns="91440" bIns="45720" rtlCol="0" anchor="b"/>
          <a:lstStyle>
            <a:lvl1pPr algn="r">
              <a:defRPr sz="1200"/>
            </a:lvl1pPr>
          </a:lstStyle>
          <a:p>
            <a:fld id="{29F7E6A2-2703-4082-ADFD-601A27F9803F}" type="slidenum">
              <a:rPr lang="es-ES" smtClean="0"/>
              <a:pPr/>
              <a:t>‹Nº›</a:t>
            </a:fld>
            <a:endParaRPr lang="es-ES"/>
          </a:p>
        </p:txBody>
      </p:sp>
    </p:spTree>
    <p:extLst>
      <p:ext uri="{BB962C8B-B14F-4D97-AF65-F5344CB8AC3E}">
        <p14:creationId xmlns:p14="http://schemas.microsoft.com/office/powerpoint/2010/main" val="3430510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29F7E6A2-2703-4082-ADFD-601A27F9803F}" type="slidenum">
              <a:rPr lang="es-ES" smtClean="0"/>
              <a:pPr/>
              <a:t>23</a:t>
            </a:fld>
            <a:endParaRPr lang="es-ES"/>
          </a:p>
        </p:txBody>
      </p:sp>
    </p:spTree>
    <p:extLst>
      <p:ext uri="{BB962C8B-B14F-4D97-AF65-F5344CB8AC3E}">
        <p14:creationId xmlns:p14="http://schemas.microsoft.com/office/powerpoint/2010/main" val="520251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29F7E6A2-2703-4082-ADFD-601A27F9803F}" type="slidenum">
              <a:rPr lang="es-ES" smtClean="0"/>
              <a:pPr/>
              <a:t>24</a:t>
            </a:fld>
            <a:endParaRPr lang="es-ES"/>
          </a:p>
        </p:txBody>
      </p:sp>
    </p:spTree>
    <p:extLst>
      <p:ext uri="{BB962C8B-B14F-4D97-AF65-F5344CB8AC3E}">
        <p14:creationId xmlns:p14="http://schemas.microsoft.com/office/powerpoint/2010/main" val="520251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6" name="5 Marcador de número de diapositiva"/>
          <p:cNvSpPr>
            <a:spLocks noGrp="1"/>
          </p:cNvSpPr>
          <p:nvPr>
            <p:ph type="sldNum" sz="quarter" idx="12"/>
          </p:nvPr>
        </p:nvSpPr>
        <p:spPr/>
        <p:txBody>
          <a:bodyPr/>
          <a:lstStyle/>
          <a:p>
            <a:fld id="{9C4676A1-F636-4EA0-91BD-95A4D8E58C6F}" type="slidenum">
              <a:rPr lang="es-ES" smtClean="0"/>
              <a:pPr/>
              <a:t>‹Nº›</a:t>
            </a:fld>
            <a:endParaRPr lang="es-ES"/>
          </a:p>
        </p:txBody>
      </p:sp>
      <p:sp>
        <p:nvSpPr>
          <p:cNvPr id="7" name="1 Título"/>
          <p:cNvSpPr>
            <a:spLocks noGrp="1"/>
          </p:cNvSpPr>
          <p:nvPr>
            <p:ph type="ctrTitle"/>
          </p:nvPr>
        </p:nvSpPr>
        <p:spPr>
          <a:xfrm>
            <a:off x="642910" y="314303"/>
            <a:ext cx="5857916" cy="369881"/>
          </a:xfrm>
          <a:prstGeom prst="rect">
            <a:avLst/>
          </a:prstGeom>
        </p:spPr>
        <p:txBody>
          <a:bodyPr/>
          <a:lstStyle>
            <a:lvl1pPr>
              <a:defRPr kumimoji="0" lang="es-ES" sz="2000" b="0" i="0" u="none" strike="noStrike" kern="1200" cap="none" spc="0" normalizeH="0" baseline="0" noProof="0" dirty="0">
                <a:ln>
                  <a:noFill/>
                </a:ln>
                <a:solidFill>
                  <a:schemeClr val="tx1"/>
                </a:solidFill>
                <a:effectLst/>
                <a:uLnTx/>
                <a:uFillTx/>
                <a:latin typeface="Century Gothic" panose="020B0502020202020204"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dirty="0" smtClean="0"/>
              <a:t>Haga clic para modificar el estilo de título del patrón</a:t>
            </a:r>
            <a:endParaRPr lang="es-ES" dirty="0"/>
          </a:p>
        </p:txBody>
      </p:sp>
      <p:sp>
        <p:nvSpPr>
          <p:cNvPr id="10" name="9 Marcador de texto"/>
          <p:cNvSpPr>
            <a:spLocks noGrp="1"/>
          </p:cNvSpPr>
          <p:nvPr>
            <p:ph type="body" sz="quarter" idx="13"/>
          </p:nvPr>
        </p:nvSpPr>
        <p:spPr>
          <a:xfrm>
            <a:off x="895324" y="1119172"/>
            <a:ext cx="7534328" cy="357190"/>
          </a:xfrm>
          <a:prstGeom prst="rect">
            <a:avLst/>
          </a:prstGeom>
        </p:spPr>
        <p:txBody>
          <a:bodyPr vert="horz" lIns="91440" tIns="45720" rIns="91440" bIns="45720" rtlCol="0" anchor="t" anchorCtr="0">
            <a:noAutofit/>
          </a:bodyPr>
          <a:lstStyle>
            <a:lvl1pPr>
              <a:buFont typeface="Arial" pitchFamily="34" charset="0"/>
              <a:buNone/>
              <a:defRPr lang="es-ES" sz="2000" b="1" kern="1200" dirty="0" smtClean="0">
                <a:solidFill>
                  <a:schemeClr val="tx1"/>
                </a:solidFill>
                <a:latin typeface="Century Gothic" panose="020B0502020202020204" pitchFamily="34" charset="0"/>
                <a:ea typeface="+mj-ea"/>
                <a:cs typeface="+mj-cs"/>
              </a:defRPr>
            </a:lvl1pPr>
            <a:lvl2pPr>
              <a:defRPr sz="1800">
                <a:latin typeface="Corbel" pitchFamily="34" charset="0"/>
              </a:defRPr>
            </a:lvl2pPr>
            <a:lvl3pPr>
              <a:buFont typeface="Arial" pitchFamily="34" charset="0"/>
              <a:buChar char="•"/>
              <a:defRPr sz="1800"/>
            </a:lvl3pPr>
          </a:lstStyle>
          <a:p>
            <a:pPr marL="0" lvl="0" algn="just" defTabSz="914400" rtl="0" eaLnBrk="1" latinLnBrk="0" hangingPunct="1">
              <a:spcBef>
                <a:spcPct val="0"/>
              </a:spcBef>
            </a:pPr>
            <a:r>
              <a:rPr lang="es-ES" dirty="0" smtClean="0"/>
              <a:t>Haga clic para modificar el estilo de texto del patrón</a:t>
            </a:r>
          </a:p>
        </p:txBody>
      </p:sp>
      <p:sp>
        <p:nvSpPr>
          <p:cNvPr id="11" name="9 Marcador de texto"/>
          <p:cNvSpPr>
            <a:spLocks noGrp="1"/>
          </p:cNvSpPr>
          <p:nvPr>
            <p:ph type="body" sz="quarter" idx="14"/>
          </p:nvPr>
        </p:nvSpPr>
        <p:spPr>
          <a:xfrm>
            <a:off x="714348" y="1857364"/>
            <a:ext cx="7715304" cy="4429156"/>
          </a:xfrm>
          <a:prstGeom prst="rect">
            <a:avLst/>
          </a:prstGeom>
        </p:spPr>
        <p:txBody>
          <a:bodyPr vert="horz" lIns="91440" tIns="45720" rIns="91440" bIns="45720" rtlCol="0" anchor="t" anchorCtr="0">
            <a:noAutofit/>
          </a:bodyPr>
          <a:lstStyle>
            <a:lvl1pPr>
              <a:buFont typeface="Arial" pitchFamily="34" charset="0"/>
              <a:buNone/>
              <a:defRPr lang="es-ES" sz="1800" kern="1200" dirty="0" smtClean="0">
                <a:solidFill>
                  <a:schemeClr val="tx1"/>
                </a:solidFill>
                <a:latin typeface="Century Gothic" panose="020B0502020202020204" pitchFamily="34" charset="0"/>
                <a:ea typeface="+mj-ea"/>
                <a:cs typeface="+mj-cs"/>
              </a:defRPr>
            </a:lvl1pPr>
            <a:lvl2pPr>
              <a:defRPr sz="1800">
                <a:latin typeface="Century Gothic" panose="020B0502020202020204" pitchFamily="34" charset="0"/>
              </a:defRPr>
            </a:lvl2pPr>
            <a:lvl3pPr>
              <a:buFont typeface="Arial" pitchFamily="34" charset="0"/>
              <a:buChar char="•"/>
              <a:defRPr sz="1800">
                <a:latin typeface="Century Gothic" panose="020B0502020202020204" pitchFamily="34" charset="0"/>
              </a:defRPr>
            </a:lvl3pPr>
          </a:lstStyle>
          <a:p>
            <a:pPr marL="0" lvl="0" algn="just" defTabSz="914400" rtl="0" eaLnBrk="1" latinLnBrk="0" hangingPunct="1">
              <a:spcBef>
                <a:spcPct val="0"/>
              </a:spcBef>
            </a:pPr>
            <a:r>
              <a:rPr lang="es-ES" dirty="0" smtClean="0"/>
              <a:t>Haga clic para modificar el estilo de texto del patrón</a:t>
            </a:r>
          </a:p>
          <a:p>
            <a:pPr marL="400050" lvl="1" algn="just" defTabSz="914400" rtl="0" eaLnBrk="1" latinLnBrk="0" hangingPunct="1">
              <a:spcBef>
                <a:spcPct val="0"/>
              </a:spcBef>
            </a:pPr>
            <a:r>
              <a:rPr lang="es-ES" dirty="0" smtClean="0"/>
              <a:t>Segundo nivel</a:t>
            </a:r>
          </a:p>
          <a:p>
            <a:pPr marL="800100" lvl="2" algn="just" defTabSz="914400" rtl="0" eaLnBrk="1" latinLnBrk="0" hangingPunct="1">
              <a:spcBef>
                <a:spcPct val="0"/>
              </a:spcBef>
            </a:pPr>
            <a:r>
              <a:rPr lang="es-ES" dirty="0" smtClean="0"/>
              <a:t>Tercer nivel</a:t>
            </a:r>
          </a:p>
          <a:p>
            <a:pPr marL="400050" lvl="1" algn="just" defTabSz="914400" rtl="0" eaLnBrk="1" latinLnBrk="0" hangingPunct="1">
              <a:spcBef>
                <a:spcPct val="0"/>
              </a:spcBef>
            </a:pPr>
            <a:r>
              <a:rPr lang="es-ES" dirty="0" smtClean="0"/>
              <a:t>Cuarto nivel</a:t>
            </a:r>
          </a:p>
          <a:p>
            <a:pPr marL="400050" lvl="1" algn="just" defTabSz="914400" rtl="0" eaLnBrk="1" latinLnBrk="0" hangingPunct="1">
              <a:spcBef>
                <a:spcPct val="0"/>
              </a:spcBef>
            </a:pPr>
            <a:r>
              <a:rPr lang="es-ES" dirty="0" smtClean="0"/>
              <a:t>Quinto nivel</a:t>
            </a:r>
            <a:endParaRPr lang="es-E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2_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6" name="5 Marcador de número de diapositiva"/>
          <p:cNvSpPr>
            <a:spLocks noGrp="1"/>
          </p:cNvSpPr>
          <p:nvPr>
            <p:ph type="sldNum" sz="quarter" idx="12"/>
          </p:nvPr>
        </p:nvSpPr>
        <p:spPr/>
        <p:txBody>
          <a:bodyPr/>
          <a:lstStyle/>
          <a:p>
            <a:fld id="{9C4676A1-F636-4EA0-91BD-95A4D8E58C6F}" type="slidenum">
              <a:rPr lang="es-ES" smtClean="0"/>
              <a:pPr/>
              <a:t>‹Nº›</a:t>
            </a:fld>
            <a:endParaRPr lang="es-ES" dirty="0"/>
          </a:p>
        </p:txBody>
      </p:sp>
    </p:spTree>
    <p:extLst>
      <p:ext uri="{BB962C8B-B14F-4D97-AF65-F5344CB8AC3E}">
        <p14:creationId xmlns:p14="http://schemas.microsoft.com/office/powerpoint/2010/main" val="45577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6" name="5 Marcador de número de diapositiva"/>
          <p:cNvSpPr>
            <a:spLocks noGrp="1"/>
          </p:cNvSpPr>
          <p:nvPr>
            <p:ph type="sldNum" sz="quarter" idx="12"/>
          </p:nvPr>
        </p:nvSpPr>
        <p:spPr/>
        <p:txBody>
          <a:bodyPr/>
          <a:lstStyle/>
          <a:p>
            <a:fld id="{9C4676A1-F636-4EA0-91BD-95A4D8E58C6F}" type="slidenum">
              <a:rPr lang="es-ES" smtClean="0"/>
              <a:pPr/>
              <a:t>‹Nº›</a:t>
            </a:fld>
            <a:endParaRPr lang="es-ES"/>
          </a:p>
        </p:txBody>
      </p:sp>
      <p:sp>
        <p:nvSpPr>
          <p:cNvPr id="5" name="1 Título"/>
          <p:cNvSpPr>
            <a:spLocks noGrp="1"/>
          </p:cNvSpPr>
          <p:nvPr>
            <p:ph type="ctrTitle"/>
          </p:nvPr>
        </p:nvSpPr>
        <p:spPr>
          <a:xfrm>
            <a:off x="642910" y="304778"/>
            <a:ext cx="5857916" cy="369881"/>
          </a:xfrm>
          <a:prstGeom prst="rect">
            <a:avLst/>
          </a:prstGeom>
        </p:spPr>
        <p:txBody>
          <a:bodyPr/>
          <a:lstStyle>
            <a:lvl1pPr>
              <a:defRPr kumimoji="0" lang="es-ES" sz="2000" b="0" i="0" u="none" strike="noStrike" kern="1200" cap="none" spc="0" normalizeH="0" baseline="0" noProof="0" dirty="0">
                <a:ln>
                  <a:noFill/>
                </a:ln>
                <a:solidFill>
                  <a:schemeClr val="tx1"/>
                </a:solidFill>
                <a:effectLst/>
                <a:uLnTx/>
                <a:uFillTx/>
                <a:latin typeface="Corbel"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dirty="0" smtClean="0"/>
              <a:t>Haga clic para modificar el estilo de título del patrón</a:t>
            </a:r>
            <a:endParaRPr lang="es-ES" dirty="0"/>
          </a:p>
        </p:txBody>
      </p:sp>
      <p:sp>
        <p:nvSpPr>
          <p:cNvPr id="7" name="9 Marcador de texto"/>
          <p:cNvSpPr>
            <a:spLocks noGrp="1"/>
          </p:cNvSpPr>
          <p:nvPr>
            <p:ph type="body" sz="quarter" idx="14"/>
          </p:nvPr>
        </p:nvSpPr>
        <p:spPr>
          <a:xfrm>
            <a:off x="714348" y="1071546"/>
            <a:ext cx="7715304" cy="5214974"/>
          </a:xfrm>
          <a:prstGeom prst="rect">
            <a:avLst/>
          </a:prstGeom>
        </p:spPr>
        <p:txBody>
          <a:bodyPr vert="horz" lIns="91440" tIns="45720" rIns="91440" bIns="45720" rtlCol="0" anchor="t" anchorCtr="0">
            <a:noAutofit/>
          </a:bodyPr>
          <a:lstStyle>
            <a:lvl1pPr>
              <a:buFont typeface="Arial" pitchFamily="34" charset="0"/>
              <a:buNone/>
              <a:defRPr lang="es-ES" sz="1800" kern="1200" dirty="0" smtClean="0">
                <a:solidFill>
                  <a:schemeClr val="tx1"/>
                </a:solidFill>
                <a:latin typeface="Century Gothic" panose="020B0502020202020204" pitchFamily="34" charset="0"/>
                <a:ea typeface="+mj-ea"/>
                <a:cs typeface="+mj-cs"/>
              </a:defRPr>
            </a:lvl1pPr>
            <a:lvl2pPr>
              <a:defRPr sz="1800">
                <a:latin typeface="Century Gothic" panose="020B0502020202020204" pitchFamily="34" charset="0"/>
              </a:defRPr>
            </a:lvl2pPr>
            <a:lvl3pPr>
              <a:buFont typeface="Arial" pitchFamily="34" charset="0"/>
              <a:buChar char="•"/>
              <a:defRPr sz="1800">
                <a:latin typeface="Century Gothic" panose="020B0502020202020204" pitchFamily="34" charset="0"/>
              </a:defRPr>
            </a:lvl3pPr>
          </a:lstStyle>
          <a:p>
            <a:pPr marL="0" lvl="0" algn="just" defTabSz="914400" rtl="0" eaLnBrk="1" latinLnBrk="0" hangingPunct="1">
              <a:spcBef>
                <a:spcPct val="0"/>
              </a:spcBef>
            </a:pPr>
            <a:r>
              <a:rPr lang="es-ES" dirty="0" smtClean="0"/>
              <a:t>Haga clic para modificar el estilo de texto del patrón</a:t>
            </a:r>
          </a:p>
          <a:p>
            <a:pPr marL="400050" lvl="1" algn="just" defTabSz="914400" rtl="0" eaLnBrk="1" latinLnBrk="0" hangingPunct="1">
              <a:spcBef>
                <a:spcPct val="0"/>
              </a:spcBef>
            </a:pPr>
            <a:r>
              <a:rPr lang="es-ES" dirty="0" smtClean="0"/>
              <a:t>Segundo nivel</a:t>
            </a:r>
          </a:p>
          <a:p>
            <a:pPr marL="800100" lvl="2" algn="just" defTabSz="914400" rtl="0" eaLnBrk="1" latinLnBrk="0" hangingPunct="1">
              <a:spcBef>
                <a:spcPct val="0"/>
              </a:spcBef>
            </a:pPr>
            <a:r>
              <a:rPr lang="es-ES" dirty="0" smtClean="0"/>
              <a:t>Tercer nivel</a:t>
            </a:r>
          </a:p>
          <a:p>
            <a:pPr marL="400050" lvl="1" algn="just" defTabSz="914400" rtl="0" eaLnBrk="1" latinLnBrk="0" hangingPunct="1">
              <a:spcBef>
                <a:spcPct val="0"/>
              </a:spcBef>
            </a:pPr>
            <a:r>
              <a:rPr lang="es-ES" dirty="0" smtClean="0"/>
              <a:t>Cuarto nivel</a:t>
            </a:r>
          </a:p>
          <a:p>
            <a:pPr marL="400050" lvl="1" algn="just" defTabSz="914400" rtl="0" eaLnBrk="1" latinLnBrk="0" hangingPunct="1">
              <a:spcBef>
                <a:spcPct val="0"/>
              </a:spcBef>
            </a:pPr>
            <a:r>
              <a:rPr lang="es-ES" dirty="0" smtClean="0"/>
              <a:t>Quinto nivel</a:t>
            </a:r>
            <a:endParaRPr lang="es-E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3" name="1 Título"/>
          <p:cNvSpPr>
            <a:spLocks noGrp="1"/>
          </p:cNvSpPr>
          <p:nvPr>
            <p:ph type="ctrTitle"/>
          </p:nvPr>
        </p:nvSpPr>
        <p:spPr>
          <a:xfrm>
            <a:off x="1185839" y="3000372"/>
            <a:ext cx="6786610" cy="369881"/>
          </a:xfrm>
          <a:prstGeom prst="rect">
            <a:avLst/>
          </a:prstGeom>
        </p:spPr>
        <p:txBody>
          <a:bodyPr/>
          <a:lstStyle>
            <a:lvl1pPr algn="ctr">
              <a:defRPr kumimoji="0" lang="es-ES" sz="2400" b="0" i="0" u="none" strike="noStrike" kern="1200" cap="none" spc="0" normalizeH="0" baseline="0" noProof="0" dirty="0">
                <a:ln>
                  <a:noFill/>
                </a:ln>
                <a:solidFill>
                  <a:schemeClr val="tx1"/>
                </a:solidFill>
                <a:effectLst/>
                <a:uLnTx/>
                <a:uFillTx/>
                <a:latin typeface="Corbel"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dirty="0" smtClean="0"/>
              <a:t>Haga clic para modificar el estilo de título del patrón</a:t>
            </a:r>
            <a:endParaRPr lang="es-ES" dirty="0"/>
          </a:p>
        </p:txBody>
      </p:sp>
      <p:sp>
        <p:nvSpPr>
          <p:cNvPr id="4" name="9 Marcador de texto"/>
          <p:cNvSpPr>
            <a:spLocks noGrp="1"/>
          </p:cNvSpPr>
          <p:nvPr>
            <p:ph type="body" sz="quarter" idx="14"/>
          </p:nvPr>
        </p:nvSpPr>
        <p:spPr>
          <a:xfrm>
            <a:off x="2233596" y="5000636"/>
            <a:ext cx="4714908" cy="1071570"/>
          </a:xfrm>
          <a:prstGeom prst="rect">
            <a:avLst/>
          </a:prstGeom>
        </p:spPr>
        <p:txBody>
          <a:bodyPr vert="horz" lIns="91440" tIns="45720" rIns="91440" bIns="45720" rtlCol="0" anchor="t" anchorCtr="0">
            <a:noAutofit/>
          </a:bodyPr>
          <a:lstStyle>
            <a:lvl1pPr algn="ctr">
              <a:buFont typeface="Arial" pitchFamily="34" charset="0"/>
              <a:buNone/>
              <a:defRPr lang="es-ES" sz="1200" b="1" kern="1200" dirty="0" smtClean="0">
                <a:solidFill>
                  <a:schemeClr val="tx1">
                    <a:lumMod val="50000"/>
                    <a:lumOff val="50000"/>
                  </a:schemeClr>
                </a:solidFill>
                <a:latin typeface="Corbel" pitchFamily="34" charset="0"/>
                <a:ea typeface="+mj-ea"/>
                <a:cs typeface="+mj-cs"/>
              </a:defRPr>
            </a:lvl1pPr>
            <a:lvl2pPr>
              <a:defRPr sz="1800">
                <a:latin typeface="Corbel" pitchFamily="34" charset="0"/>
              </a:defRPr>
            </a:lvl2pPr>
            <a:lvl3pPr>
              <a:buFont typeface="Arial" pitchFamily="34" charset="0"/>
              <a:buChar char="•"/>
              <a:defRPr sz="1800"/>
            </a:lvl3pPr>
          </a:lstStyle>
          <a:p>
            <a:pPr marL="0" lvl="0" algn="just" defTabSz="914400" rtl="0" eaLnBrk="1" latinLnBrk="0" hangingPunct="1">
              <a:spcBef>
                <a:spcPct val="0"/>
              </a:spcBef>
            </a:pPr>
            <a:r>
              <a:rPr lang="es-ES" dirty="0" smtClean="0"/>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2" descr="C:\Users\eriera\Desktop\powerpointreprap-04.jpg"/>
          <p:cNvPicPr>
            <a:picLocks noChangeAspect="1" noChangeArrowheads="1"/>
          </p:cNvPicPr>
          <p:nvPr userDrawn="1"/>
        </p:nvPicPr>
        <p:blipFill>
          <a:blip r:embed="rId4" cstate="print"/>
          <a:srcRect/>
          <a:stretch>
            <a:fillRect/>
          </a:stretch>
        </p:blipFill>
        <p:spPr bwMode="auto">
          <a:xfrm>
            <a:off x="0" y="0"/>
            <a:ext cx="9141027" cy="6858000"/>
          </a:xfrm>
          <a:prstGeom prst="rect">
            <a:avLst/>
          </a:prstGeom>
          <a:noFill/>
        </p:spPr>
      </p:pic>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4676A1-F636-4EA0-91BD-95A4D8E58C6F}" type="slidenum">
              <a:rPr lang="es-ES" smtClean="0"/>
              <a:pPr/>
              <a:t>‹Nº›</a:t>
            </a:fld>
            <a:endParaRPr lang="es-ES"/>
          </a:p>
        </p:txBody>
      </p:sp>
      <p:pic>
        <p:nvPicPr>
          <p:cNvPr id="1027" name="Picture 3"/>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00034" y="357166"/>
            <a:ext cx="97156" cy="285752"/>
          </a:xfrm>
          <a:prstGeom prst="rect">
            <a:avLst/>
          </a:prstGeom>
          <a:noFill/>
          <a:ln w="9525">
            <a:noFill/>
            <a:miter lim="800000"/>
            <a:headEnd/>
            <a:tailEnd/>
          </a:ln>
          <a:effectLst/>
        </p:spPr>
      </p:pic>
      <p:pic>
        <p:nvPicPr>
          <p:cNvPr id="1029" name="Picture 5"/>
          <p:cNvPicPr>
            <a:picLocks noChangeAspect="1" noChangeArrowheads="1"/>
          </p:cNvPicPr>
          <p:nvPr userDrawn="1"/>
        </p:nvPicPr>
        <p:blipFill>
          <a:blip r:embed="rId6" cstate="print">
            <a:clrChange>
              <a:clrFrom>
                <a:srgbClr val="FFFFFF"/>
              </a:clrFrom>
              <a:clrTo>
                <a:srgbClr val="FFFFFF">
                  <a:alpha val="0"/>
                </a:srgbClr>
              </a:clrTo>
            </a:clrChange>
          </a:blip>
          <a:srcRect/>
          <a:stretch>
            <a:fillRect/>
          </a:stretch>
        </p:blipFill>
        <p:spPr bwMode="auto">
          <a:xfrm>
            <a:off x="714348" y="1142984"/>
            <a:ext cx="95251" cy="285752"/>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56" r:id="rId2"/>
  </p:sldLayoutIdLst>
  <p:txStyles>
    <p:titleStyle>
      <a:lvl1pPr algn="l" defTabSz="914400" rtl="0" eaLnBrk="1" latinLnBrk="0" hangingPunct="1">
        <a:spcBef>
          <a:spcPct val="0"/>
        </a:spcBef>
        <a:buNone/>
        <a:defRPr sz="2000" kern="1200">
          <a:solidFill>
            <a:schemeClr val="tx1"/>
          </a:solidFill>
          <a:latin typeface="Corbel" pitchFamily="34" charset="0"/>
          <a:ea typeface="+mj-ea"/>
          <a:cs typeface="+mj-cs"/>
        </a:defRPr>
      </a:lvl1pPr>
    </p:titleStyle>
    <p:bodyStyle>
      <a:lvl1pPr marL="342900" indent="-342900" algn="l" defTabSz="914400" rtl="0" eaLnBrk="1" latinLnBrk="0" hangingPunct="1">
        <a:spcBef>
          <a:spcPct val="20000"/>
        </a:spcBef>
        <a:buFont typeface="Arial" pitchFamily="34" charset="0"/>
        <a:buNone/>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2" descr="C:\Users\eriera\Desktop\powerpointreprap-04.jpg"/>
          <p:cNvPicPr>
            <a:picLocks noChangeAspect="1" noChangeArrowheads="1"/>
          </p:cNvPicPr>
          <p:nvPr userDrawn="1"/>
        </p:nvPicPr>
        <p:blipFill>
          <a:blip r:embed="rId3" cstate="print"/>
          <a:srcRect/>
          <a:stretch>
            <a:fillRect/>
          </a:stretch>
        </p:blipFill>
        <p:spPr bwMode="auto">
          <a:xfrm>
            <a:off x="0" y="0"/>
            <a:ext cx="9141027" cy="6858000"/>
          </a:xfrm>
          <a:prstGeom prst="rect">
            <a:avLst/>
          </a:prstGeom>
          <a:noFill/>
        </p:spPr>
      </p:pic>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4676A1-F636-4EA0-91BD-95A4D8E58C6F}" type="slidenum">
              <a:rPr lang="es-ES" smtClean="0"/>
              <a:pPr/>
              <a:t>‹Nº›</a:t>
            </a:fld>
            <a:endParaRPr lang="es-ES"/>
          </a:p>
        </p:txBody>
      </p:sp>
      <p:pic>
        <p:nvPicPr>
          <p:cNvPr id="1027" name="Picture 3"/>
          <p:cNvPicPr>
            <a:picLocks noChangeAspect="1" noChangeArrowheads="1"/>
          </p:cNvPicPr>
          <p:nvPr userDrawn="1"/>
        </p:nvPicPr>
        <p:blipFill>
          <a:blip r:embed="rId4" cstate="print">
            <a:clrChange>
              <a:clrFrom>
                <a:srgbClr val="FFFFFF"/>
              </a:clrFrom>
              <a:clrTo>
                <a:srgbClr val="FFFFFF">
                  <a:alpha val="0"/>
                </a:srgbClr>
              </a:clrTo>
            </a:clrChange>
          </a:blip>
          <a:srcRect/>
          <a:stretch>
            <a:fillRect/>
          </a:stretch>
        </p:blipFill>
        <p:spPr bwMode="auto">
          <a:xfrm>
            <a:off x="500034" y="357166"/>
            <a:ext cx="97156" cy="285752"/>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914400" rtl="0" eaLnBrk="1" latinLnBrk="0" hangingPunct="1">
        <a:spcBef>
          <a:spcPct val="0"/>
        </a:spcBef>
        <a:buNone/>
        <a:defRPr sz="2000" kern="1200">
          <a:solidFill>
            <a:schemeClr val="tx1"/>
          </a:solidFill>
          <a:latin typeface="Corbel" pitchFamily="34" charset="0"/>
          <a:ea typeface="+mj-ea"/>
          <a:cs typeface="+mj-cs"/>
        </a:defRPr>
      </a:lvl1pPr>
    </p:titleStyle>
    <p:bodyStyle>
      <a:lvl1pPr marL="342900" indent="-342900" algn="l" defTabSz="914400" rtl="0" eaLnBrk="1" latinLnBrk="0" hangingPunct="1">
        <a:spcBef>
          <a:spcPct val="20000"/>
        </a:spcBef>
        <a:buFont typeface="Arial" pitchFamily="34" charset="0"/>
        <a:buNone/>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074" name="Picture 2" descr="C:\Users\eriera\Desktop\powerpointreprap-05.jpg"/>
          <p:cNvPicPr>
            <a:picLocks noChangeAspect="1" noChangeArrowheads="1"/>
          </p:cNvPicPr>
          <p:nvPr userDrawn="1"/>
        </p:nvPicPr>
        <p:blipFill>
          <a:blip r:embed="rId3" cstate="print"/>
          <a:srcRect/>
          <a:stretch>
            <a:fillRect/>
          </a:stretch>
        </p:blipFill>
        <p:spPr bwMode="auto">
          <a:xfrm>
            <a:off x="0" y="-17797"/>
            <a:ext cx="9164749" cy="6875797"/>
          </a:xfrm>
          <a:prstGeom prst="rect">
            <a:avLst/>
          </a:prstGeom>
          <a:noFill/>
        </p:spPr>
      </p:pic>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BF576-0E3B-4227-9AC3-2EA2D2C9590A}"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8.jpeg"/><Relationship Id="rId4" Type="http://schemas.openxmlformats.org/officeDocument/2006/relationships/image" Target="../media/image27.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software.ultimaker.com/"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ctrTitle"/>
          </p:nvPr>
        </p:nvSpPr>
        <p:spPr>
          <a:xfrm>
            <a:off x="1185839" y="3851207"/>
            <a:ext cx="6786610" cy="369881"/>
          </a:xfrm>
        </p:spPr>
        <p:txBody>
          <a:bodyPr/>
          <a:lstStyle/>
          <a:p>
            <a:pPr>
              <a:lnSpc>
                <a:spcPct val="150000"/>
              </a:lnSpc>
            </a:pPr>
            <a:r>
              <a:rPr sz="1800" dirty="0" smtClean="0">
                <a:latin typeface="Segoe UI Light" panose="020B0502040204020203" pitchFamily="34" charset="0"/>
              </a:rPr>
              <a:t>Manual de impresión Dual </a:t>
            </a:r>
            <a:r>
              <a:rPr sz="1800" dirty="0" err="1" smtClean="0">
                <a:latin typeface="Segoe UI Light" panose="020B0502040204020203" pitchFamily="34" charset="0"/>
              </a:rPr>
              <a:t>Extruder</a:t>
            </a:r>
            <a:r>
              <a:rPr sz="1800" dirty="0" smtClean="0">
                <a:latin typeface="Segoe UI Light" panose="020B0502040204020203" pitchFamily="34" charset="0"/>
              </a:rPr>
              <a:t> con Cura</a:t>
            </a:r>
            <a:br>
              <a:rPr sz="1800" dirty="0" smtClean="0">
                <a:latin typeface="Segoe UI Light" panose="020B0502040204020203" pitchFamily="34" charset="0"/>
              </a:rPr>
            </a:br>
            <a:endParaRPr lang="es-ES" sz="1800" dirty="0">
              <a:latin typeface="Segoe UI Light" panose="020B0502040204020203" pitchFamily="34" charset="0"/>
            </a:endParaRPr>
          </a:p>
        </p:txBody>
      </p:sp>
      <p:sp>
        <p:nvSpPr>
          <p:cNvPr id="5" name="4 Marcador de texto"/>
          <p:cNvSpPr>
            <a:spLocks noGrp="1"/>
          </p:cNvSpPr>
          <p:nvPr>
            <p:ph type="body" sz="quarter" idx="14"/>
          </p:nvPr>
        </p:nvSpPr>
        <p:spPr>
          <a:xfrm>
            <a:off x="2233596" y="4661686"/>
            <a:ext cx="4714908" cy="1071570"/>
          </a:xfrm>
        </p:spPr>
        <p:txBody>
          <a:bodyPr/>
          <a:lstStyle/>
          <a:p>
            <a:r>
              <a:rPr sz="1800" dirty="0" smtClean="0">
                <a:latin typeface="Segoe UI Light" panose="020B0502040204020203" pitchFamily="34" charset="0"/>
              </a:rPr>
              <a:t>Equipo BCN3D Technologies</a:t>
            </a:r>
            <a:endParaRPr lang="es-ES" sz="1800" dirty="0">
              <a:latin typeface="Segoe UI Light" panose="020B0502040204020203" pitchFamily="34" charset="0"/>
            </a:endParaRPr>
          </a:p>
        </p:txBody>
      </p:sp>
      <p:pic>
        <p:nvPicPr>
          <p:cNvPr id="4" name="Picture 5" descr="C:\Users\mfelis\Downloads\Carro extruso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5625" y="2740540"/>
            <a:ext cx="1572750" cy="1048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lstStyle/>
          <a:p>
            <a:r>
              <a:rPr lang="es-ES" dirty="0">
                <a:latin typeface="Segoe UI Light" panose="020B0502040204020203" pitchFamily="34" charset="0"/>
              </a:rPr>
              <a:t>Manual de impresión Dual </a:t>
            </a:r>
            <a:r>
              <a:rPr lang="es-ES" dirty="0" err="1">
                <a:latin typeface="Segoe UI Light" panose="020B0502040204020203" pitchFamily="34" charset="0"/>
              </a:rPr>
              <a:t>Extruder</a:t>
            </a:r>
            <a:r>
              <a:rPr lang="es-ES" dirty="0">
                <a:latin typeface="Segoe UI Light" panose="020B0502040204020203" pitchFamily="34" charset="0"/>
              </a:rPr>
              <a:t> con CURA</a:t>
            </a:r>
            <a:br>
              <a:rPr lang="es-ES" dirty="0">
                <a:latin typeface="Segoe UI Light" panose="020B0502040204020203" pitchFamily="34" charset="0"/>
              </a:rPr>
            </a:br>
            <a:endParaRPr lang="es-ES" dirty="0">
              <a:latin typeface="Segoe UI Light" panose="020B0502040204020203" pitchFamily="34" charset="0"/>
            </a:endParaRPr>
          </a:p>
        </p:txBody>
      </p:sp>
      <p:sp>
        <p:nvSpPr>
          <p:cNvPr id="4" name="2 Marcador de contenido"/>
          <p:cNvSpPr>
            <a:spLocks noGrp="1"/>
          </p:cNvSpPr>
          <p:nvPr>
            <p:ph type="body" sz="quarter" idx="13"/>
          </p:nvPr>
        </p:nvSpPr>
        <p:spPr>
          <a:xfrm>
            <a:off x="895324" y="1119172"/>
            <a:ext cx="7534328" cy="357190"/>
          </a:xfrm>
        </p:spPr>
        <p:txBody>
          <a:bodyPr/>
          <a:lstStyle/>
          <a:p>
            <a:r>
              <a:rPr lang="es-ES" sz="1800" dirty="0" smtClean="0">
                <a:latin typeface="Segoe UI Light" panose="020B0502040204020203" pitchFamily="34" charset="0"/>
              </a:rPr>
              <a:t>Parámetros Dual </a:t>
            </a:r>
            <a:r>
              <a:rPr lang="es-ES" sz="1800" dirty="0" err="1" smtClean="0">
                <a:latin typeface="Segoe UI Light" panose="020B0502040204020203" pitchFamily="34" charset="0"/>
              </a:rPr>
              <a:t>Extruder</a:t>
            </a:r>
            <a:r>
              <a:rPr lang="es-ES" sz="1800" dirty="0" smtClean="0">
                <a:latin typeface="Segoe UI Light" panose="020B0502040204020203" pitchFamily="34" charset="0"/>
              </a:rPr>
              <a:t>.</a:t>
            </a:r>
            <a:endParaRPr lang="es-ES" sz="1800" i="1" dirty="0">
              <a:latin typeface="Segoe UI Light" panose="020B0502040204020203" pitchFamily="34"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018" b="13988"/>
          <a:stretch/>
        </p:blipFill>
        <p:spPr bwMode="auto">
          <a:xfrm>
            <a:off x="1410472" y="2564904"/>
            <a:ext cx="5969840" cy="3915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5 Marcador de texto"/>
          <p:cNvSpPr>
            <a:spLocks noGrp="1"/>
          </p:cNvSpPr>
          <p:nvPr>
            <p:ph type="body" sz="quarter" idx="14"/>
          </p:nvPr>
        </p:nvSpPr>
        <p:spPr>
          <a:xfrm>
            <a:off x="611560" y="1592132"/>
            <a:ext cx="7715304" cy="4429156"/>
          </a:xfrm>
        </p:spPr>
        <p:txBody>
          <a:bodyPr/>
          <a:lstStyle/>
          <a:p>
            <a:pPr marL="0" indent="0" algn="just">
              <a:lnSpc>
                <a:spcPct val="150000"/>
              </a:lnSpc>
            </a:pPr>
            <a:r>
              <a:rPr lang="es-ES" sz="1600" dirty="0" smtClean="0">
                <a:latin typeface="Segoe UI Light" panose="020B0502040204020203" pitchFamily="34" charset="0"/>
              </a:rPr>
              <a:t>Con el doble extrusor, hay que conocer algunos parámetros que nos ofrece Cura y que se explican a continuación.</a:t>
            </a:r>
            <a:endParaRPr lang="es-ES" sz="1600" dirty="0">
              <a:latin typeface="Segoe UI Light" panose="020B0502040204020203" pitchFamily="34" charset="0"/>
            </a:endParaRPr>
          </a:p>
        </p:txBody>
      </p:sp>
    </p:spTree>
    <p:extLst>
      <p:ext uri="{BB962C8B-B14F-4D97-AF65-F5344CB8AC3E}">
        <p14:creationId xmlns:p14="http://schemas.microsoft.com/office/powerpoint/2010/main" val="2544564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lstStyle/>
          <a:p>
            <a:r>
              <a:rPr lang="es-ES" dirty="0">
                <a:latin typeface="Segoe UI Light" panose="020B0502040204020203" pitchFamily="34" charset="0"/>
              </a:rPr>
              <a:t>Manual de impresión Dual </a:t>
            </a:r>
            <a:r>
              <a:rPr lang="es-ES" dirty="0" err="1">
                <a:latin typeface="Segoe UI Light" panose="020B0502040204020203" pitchFamily="34" charset="0"/>
              </a:rPr>
              <a:t>Extruder</a:t>
            </a:r>
            <a:r>
              <a:rPr lang="es-ES" dirty="0">
                <a:latin typeface="Segoe UI Light" panose="020B0502040204020203" pitchFamily="34" charset="0"/>
              </a:rPr>
              <a:t> con CURA</a:t>
            </a:r>
            <a:br>
              <a:rPr lang="es-ES" dirty="0">
                <a:latin typeface="Segoe UI Light" panose="020B0502040204020203" pitchFamily="34" charset="0"/>
              </a:rPr>
            </a:br>
            <a:endParaRPr lang="es-ES" dirty="0">
              <a:latin typeface="Segoe UI Light" panose="020B0502040204020203" pitchFamily="34" charset="0"/>
            </a:endParaRPr>
          </a:p>
        </p:txBody>
      </p:sp>
      <p:sp>
        <p:nvSpPr>
          <p:cNvPr id="4" name="2 Marcador de contenido"/>
          <p:cNvSpPr>
            <a:spLocks noGrp="1"/>
          </p:cNvSpPr>
          <p:nvPr>
            <p:ph type="body" sz="quarter" idx="13"/>
          </p:nvPr>
        </p:nvSpPr>
        <p:spPr>
          <a:xfrm>
            <a:off x="895324" y="1119172"/>
            <a:ext cx="7534328" cy="357190"/>
          </a:xfrm>
        </p:spPr>
        <p:txBody>
          <a:bodyPr/>
          <a:lstStyle/>
          <a:p>
            <a:r>
              <a:rPr lang="es-ES" sz="1800" dirty="0" smtClean="0">
                <a:latin typeface="Segoe UI Light" panose="020B0502040204020203" pitchFamily="34" charset="0"/>
              </a:rPr>
              <a:t>Parámetros Dual </a:t>
            </a:r>
            <a:r>
              <a:rPr lang="es-ES" sz="1800" dirty="0" err="1" smtClean="0">
                <a:latin typeface="Segoe UI Light" panose="020B0502040204020203" pitchFamily="34" charset="0"/>
              </a:rPr>
              <a:t>Extruder</a:t>
            </a:r>
            <a:r>
              <a:rPr lang="es-ES" sz="1800" dirty="0" smtClean="0">
                <a:latin typeface="Segoe UI Light" panose="020B0502040204020203" pitchFamily="34" charset="0"/>
              </a:rPr>
              <a:t>.</a:t>
            </a:r>
            <a:endParaRPr lang="es-ES" sz="1800" i="1" dirty="0">
              <a:latin typeface="Segoe UI Light" panose="020B0502040204020203" pitchFamily="34"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5256" r="78772" b="54843"/>
          <a:stretch/>
        </p:blipFill>
        <p:spPr bwMode="auto">
          <a:xfrm>
            <a:off x="2605956" y="4051352"/>
            <a:ext cx="3406204" cy="127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Marcador de texto"/>
          <p:cNvSpPr>
            <a:spLocks noGrp="1"/>
          </p:cNvSpPr>
          <p:nvPr>
            <p:ph type="body" sz="quarter" idx="14"/>
          </p:nvPr>
        </p:nvSpPr>
        <p:spPr>
          <a:xfrm>
            <a:off x="683568" y="1556792"/>
            <a:ext cx="7715304" cy="4824536"/>
          </a:xfrm>
        </p:spPr>
        <p:txBody>
          <a:bodyPr/>
          <a:lstStyle/>
          <a:p>
            <a:pPr algn="just">
              <a:lnSpc>
                <a:spcPct val="150000"/>
              </a:lnSpc>
              <a:buFont typeface="Arial" panose="020B0604020202020204" pitchFamily="34" charset="0"/>
              <a:buChar char="•"/>
            </a:pPr>
            <a:r>
              <a:rPr lang="es-ES" sz="1600" b="1" i="1" dirty="0" err="1" smtClean="0">
                <a:latin typeface="Segoe UI Light" panose="020B0502040204020203" pitchFamily="34" charset="0"/>
              </a:rPr>
              <a:t>Support</a:t>
            </a:r>
            <a:r>
              <a:rPr lang="es-ES" sz="1600" b="1" i="1" dirty="0" smtClean="0">
                <a:latin typeface="Segoe UI Light" panose="020B0502040204020203" pitchFamily="34" charset="0"/>
              </a:rPr>
              <a:t> </a:t>
            </a:r>
            <a:r>
              <a:rPr lang="es-ES" sz="1600" b="1" i="1" dirty="0" err="1" smtClean="0">
                <a:latin typeface="Segoe UI Light" panose="020B0502040204020203" pitchFamily="34" charset="0"/>
              </a:rPr>
              <a:t>type</a:t>
            </a:r>
            <a:r>
              <a:rPr lang="es-ES" sz="1600" b="1" i="1" dirty="0" smtClean="0">
                <a:latin typeface="Segoe UI Light" panose="020B0502040204020203" pitchFamily="34" charset="0"/>
              </a:rPr>
              <a:t> </a:t>
            </a:r>
            <a:r>
              <a:rPr lang="es-ES" sz="1600" dirty="0" smtClean="0">
                <a:latin typeface="Segoe UI Light" panose="020B0502040204020203" pitchFamily="34" charset="0"/>
              </a:rPr>
              <a:t>permite escoger el tipo de soporte. </a:t>
            </a:r>
            <a:r>
              <a:rPr lang="es-ES" sz="1600" i="1" dirty="0" err="1" smtClean="0">
                <a:latin typeface="Segoe UI Light" panose="020B0502040204020203" pitchFamily="34" charset="0"/>
              </a:rPr>
              <a:t>Touching</a:t>
            </a:r>
            <a:r>
              <a:rPr lang="es-ES" sz="1600" i="1" dirty="0" smtClean="0">
                <a:latin typeface="Segoe UI Light" panose="020B0502040204020203" pitchFamily="34" charset="0"/>
              </a:rPr>
              <a:t> </a:t>
            </a:r>
            <a:r>
              <a:rPr lang="es-ES" sz="1600" i="1" dirty="0" err="1" smtClean="0">
                <a:latin typeface="Segoe UI Light" panose="020B0502040204020203" pitchFamily="34" charset="0"/>
              </a:rPr>
              <a:t>buildplate</a:t>
            </a:r>
            <a:r>
              <a:rPr lang="es-ES" sz="1600" i="1" dirty="0" smtClean="0">
                <a:latin typeface="Segoe UI Light" panose="020B0502040204020203" pitchFamily="34" charset="0"/>
              </a:rPr>
              <a:t> </a:t>
            </a:r>
            <a:r>
              <a:rPr lang="es-ES" sz="1600" dirty="0" smtClean="0">
                <a:latin typeface="Segoe UI Light" panose="020B0502040204020203" pitchFamily="34" charset="0"/>
              </a:rPr>
              <a:t>genera soportes que solo están en contacto con la cama. </a:t>
            </a:r>
            <a:r>
              <a:rPr lang="es-ES" sz="1600" i="1" dirty="0" err="1" smtClean="0">
                <a:latin typeface="Segoe UI Light" panose="020B0502040204020203" pitchFamily="34" charset="0"/>
              </a:rPr>
              <a:t>Everywhere</a:t>
            </a:r>
            <a:r>
              <a:rPr lang="es-ES" sz="1600" dirty="0" smtClean="0">
                <a:latin typeface="Segoe UI Light" panose="020B0502040204020203" pitchFamily="34" charset="0"/>
              </a:rPr>
              <a:t> genera soportes en todas partes estén o no en contacto con la cama. </a:t>
            </a:r>
          </a:p>
          <a:p>
            <a:pPr algn="just">
              <a:lnSpc>
                <a:spcPct val="150000"/>
              </a:lnSpc>
              <a:buFont typeface="Arial" panose="020B0604020202020204" pitchFamily="34" charset="0"/>
              <a:buChar char="•"/>
            </a:pPr>
            <a:r>
              <a:rPr lang="es-ES" sz="1600" b="1" i="1" dirty="0" err="1" smtClean="0">
                <a:latin typeface="Segoe UI Light" panose="020B0502040204020203" pitchFamily="34" charset="0"/>
              </a:rPr>
              <a:t>Support</a:t>
            </a:r>
            <a:r>
              <a:rPr lang="es-ES" sz="1600" b="1" i="1" dirty="0" smtClean="0">
                <a:latin typeface="Segoe UI Light" panose="020B0502040204020203" pitchFamily="34" charset="0"/>
              </a:rPr>
              <a:t> dual </a:t>
            </a:r>
            <a:r>
              <a:rPr lang="es-ES" sz="1600" b="1" i="1" dirty="0" err="1" smtClean="0">
                <a:latin typeface="Segoe UI Light" panose="020B0502040204020203" pitchFamily="34" charset="0"/>
              </a:rPr>
              <a:t>extrusion</a:t>
            </a:r>
            <a:r>
              <a:rPr lang="es-ES" sz="1600" b="1" i="1" dirty="0" smtClean="0">
                <a:latin typeface="Segoe UI Light" panose="020B0502040204020203" pitchFamily="34" charset="0"/>
              </a:rPr>
              <a:t> </a:t>
            </a:r>
            <a:r>
              <a:rPr lang="es-ES" sz="1600" dirty="0" smtClean="0">
                <a:latin typeface="Segoe UI Light" panose="020B0502040204020203" pitchFamily="34" charset="0"/>
              </a:rPr>
              <a:t>hace referencia a cuál de los 2 extrusores va a generar los soportes. </a:t>
            </a:r>
          </a:p>
        </p:txBody>
      </p:sp>
    </p:spTree>
    <p:extLst>
      <p:ext uri="{BB962C8B-B14F-4D97-AF65-F5344CB8AC3E}">
        <p14:creationId xmlns:p14="http://schemas.microsoft.com/office/powerpoint/2010/main" val="26815375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lstStyle/>
          <a:p>
            <a:r>
              <a:rPr lang="es-ES" dirty="0">
                <a:latin typeface="Segoe UI Light" panose="020B0502040204020203" pitchFamily="34" charset="0"/>
              </a:rPr>
              <a:t>Manual de impresión Dual </a:t>
            </a:r>
            <a:r>
              <a:rPr lang="es-ES" dirty="0" err="1">
                <a:latin typeface="Segoe UI Light" panose="020B0502040204020203" pitchFamily="34" charset="0"/>
              </a:rPr>
              <a:t>Extruder</a:t>
            </a:r>
            <a:r>
              <a:rPr lang="es-ES" dirty="0">
                <a:latin typeface="Segoe UI Light" panose="020B0502040204020203" pitchFamily="34" charset="0"/>
              </a:rPr>
              <a:t> con CURA</a:t>
            </a:r>
            <a:br>
              <a:rPr lang="es-ES" dirty="0">
                <a:latin typeface="Segoe UI Light" panose="020B0502040204020203" pitchFamily="34" charset="0"/>
              </a:rPr>
            </a:br>
            <a:endParaRPr lang="es-ES" dirty="0">
              <a:latin typeface="Segoe UI Light" panose="020B0502040204020203" pitchFamily="34" charset="0"/>
            </a:endParaRPr>
          </a:p>
        </p:txBody>
      </p:sp>
      <p:sp>
        <p:nvSpPr>
          <p:cNvPr id="4" name="2 Marcador de contenido"/>
          <p:cNvSpPr>
            <a:spLocks noGrp="1"/>
          </p:cNvSpPr>
          <p:nvPr>
            <p:ph type="body" sz="quarter" idx="13"/>
          </p:nvPr>
        </p:nvSpPr>
        <p:spPr>
          <a:xfrm>
            <a:off x="895324" y="1119172"/>
            <a:ext cx="7534328" cy="357190"/>
          </a:xfrm>
        </p:spPr>
        <p:txBody>
          <a:bodyPr/>
          <a:lstStyle/>
          <a:p>
            <a:r>
              <a:rPr lang="es-ES" sz="1800" dirty="0" smtClean="0">
                <a:latin typeface="Segoe UI Light" panose="020B0502040204020203" pitchFamily="34" charset="0"/>
              </a:rPr>
              <a:t>Parámetros Dual </a:t>
            </a:r>
            <a:r>
              <a:rPr lang="es-ES" sz="1800" dirty="0" err="1" smtClean="0">
                <a:latin typeface="Segoe UI Light" panose="020B0502040204020203" pitchFamily="34" charset="0"/>
              </a:rPr>
              <a:t>Extruder</a:t>
            </a:r>
            <a:r>
              <a:rPr lang="es-ES" sz="1800" dirty="0" smtClean="0">
                <a:latin typeface="Segoe UI Light" panose="020B0502040204020203" pitchFamily="34" charset="0"/>
              </a:rPr>
              <a:t>.</a:t>
            </a:r>
            <a:endParaRPr lang="es-ES" sz="1800" i="1" dirty="0">
              <a:latin typeface="Segoe UI Light" panose="020B0502040204020203" pitchFamily="34"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5286" r="86112" b="48972"/>
          <a:stretch/>
        </p:blipFill>
        <p:spPr bwMode="auto">
          <a:xfrm>
            <a:off x="1043608" y="2996952"/>
            <a:ext cx="2531387" cy="837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Marcador de texto"/>
          <p:cNvSpPr>
            <a:spLocks noGrp="1"/>
          </p:cNvSpPr>
          <p:nvPr>
            <p:ph type="body" sz="quarter" idx="14"/>
          </p:nvPr>
        </p:nvSpPr>
        <p:spPr>
          <a:xfrm>
            <a:off x="683568" y="1556792"/>
            <a:ext cx="7715304" cy="4824536"/>
          </a:xfrm>
        </p:spPr>
        <p:txBody>
          <a:bodyPr/>
          <a:lstStyle/>
          <a:p>
            <a:pPr algn="just">
              <a:lnSpc>
                <a:spcPct val="150000"/>
              </a:lnSpc>
              <a:buFont typeface="Arial" panose="020B0604020202020204" pitchFamily="34" charset="0"/>
              <a:buChar char="•"/>
            </a:pPr>
            <a:r>
              <a:rPr lang="es-ES" sz="1600" b="1" i="1" dirty="0" err="1" smtClean="0">
                <a:latin typeface="Segoe UI Light" panose="020B0502040204020203" pitchFamily="34" charset="0"/>
              </a:rPr>
              <a:t>Wipe&amp;prime</a:t>
            </a:r>
            <a:r>
              <a:rPr lang="es-ES" sz="1600" b="1" i="1" dirty="0" smtClean="0">
                <a:latin typeface="Segoe UI Light" panose="020B0502040204020203" pitchFamily="34" charset="0"/>
              </a:rPr>
              <a:t> </a:t>
            </a:r>
            <a:r>
              <a:rPr lang="es-ES" sz="1600" b="1" i="1" dirty="0" err="1" smtClean="0">
                <a:latin typeface="Segoe UI Light" panose="020B0502040204020203" pitchFamily="34" charset="0"/>
              </a:rPr>
              <a:t>tower</a:t>
            </a:r>
            <a:r>
              <a:rPr lang="es-ES" sz="1600" b="1" i="1" dirty="0" smtClean="0">
                <a:latin typeface="Segoe UI Light" panose="020B0502040204020203" pitchFamily="34" charset="0"/>
              </a:rPr>
              <a:t> </a:t>
            </a:r>
            <a:r>
              <a:rPr lang="es-ES" sz="1600" dirty="0" smtClean="0">
                <a:latin typeface="Segoe UI Light" panose="020B0502040204020203" pitchFamily="34" charset="0"/>
              </a:rPr>
              <a:t>genera un prisma rectangular al lado de la pieza que </a:t>
            </a:r>
            <a:r>
              <a:rPr lang="es-ES" sz="1600" dirty="0" err="1" smtClean="0">
                <a:latin typeface="Segoe UI Light" panose="020B0502040204020203" pitchFamily="34" charset="0"/>
              </a:rPr>
              <a:t>extruye</a:t>
            </a:r>
            <a:r>
              <a:rPr lang="es-ES" sz="1600" dirty="0" smtClean="0">
                <a:latin typeface="Segoe UI Light" panose="020B0502040204020203" pitchFamily="34" charset="0"/>
              </a:rPr>
              <a:t> material en cada capa y por cada extrusor antes de que el extrusor empiece a imprimir en esa capa.</a:t>
            </a:r>
          </a:p>
        </p:txBody>
      </p:sp>
      <p:pic>
        <p:nvPicPr>
          <p:cNvPr id="3080"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33854" t="31380" r="17187" b="21745"/>
          <a:stretch/>
        </p:blipFill>
        <p:spPr bwMode="auto">
          <a:xfrm>
            <a:off x="3747740" y="2996952"/>
            <a:ext cx="4558843" cy="3491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94627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lstStyle/>
          <a:p>
            <a:r>
              <a:rPr lang="es-ES" dirty="0">
                <a:latin typeface="Segoe UI Light" panose="020B0502040204020203" pitchFamily="34" charset="0"/>
              </a:rPr>
              <a:t>Manual de impresión Dual </a:t>
            </a:r>
            <a:r>
              <a:rPr lang="es-ES" dirty="0" err="1">
                <a:latin typeface="Segoe UI Light" panose="020B0502040204020203" pitchFamily="34" charset="0"/>
              </a:rPr>
              <a:t>Extruder</a:t>
            </a:r>
            <a:r>
              <a:rPr lang="es-ES" dirty="0">
                <a:latin typeface="Segoe UI Light" panose="020B0502040204020203" pitchFamily="34" charset="0"/>
              </a:rPr>
              <a:t> con CURA</a:t>
            </a:r>
            <a:br>
              <a:rPr lang="es-ES" dirty="0">
                <a:latin typeface="Segoe UI Light" panose="020B0502040204020203" pitchFamily="34" charset="0"/>
              </a:rPr>
            </a:br>
            <a:endParaRPr lang="es-ES" dirty="0">
              <a:latin typeface="Segoe UI Light" panose="020B0502040204020203" pitchFamily="34" charset="0"/>
            </a:endParaRPr>
          </a:p>
        </p:txBody>
      </p:sp>
      <p:sp>
        <p:nvSpPr>
          <p:cNvPr id="4" name="2 Marcador de contenido"/>
          <p:cNvSpPr>
            <a:spLocks noGrp="1"/>
          </p:cNvSpPr>
          <p:nvPr>
            <p:ph type="body" sz="quarter" idx="13"/>
          </p:nvPr>
        </p:nvSpPr>
        <p:spPr>
          <a:xfrm>
            <a:off x="895324" y="1119172"/>
            <a:ext cx="7534328" cy="357190"/>
          </a:xfrm>
        </p:spPr>
        <p:txBody>
          <a:bodyPr/>
          <a:lstStyle/>
          <a:p>
            <a:r>
              <a:rPr lang="es-ES" sz="1800" dirty="0" smtClean="0">
                <a:latin typeface="Segoe UI Light" panose="020B0502040204020203" pitchFamily="34" charset="0"/>
              </a:rPr>
              <a:t>Parámetros Dual </a:t>
            </a:r>
            <a:r>
              <a:rPr lang="es-ES" sz="1800" dirty="0" err="1" smtClean="0">
                <a:latin typeface="Segoe UI Light" panose="020B0502040204020203" pitchFamily="34" charset="0"/>
              </a:rPr>
              <a:t>Extruder</a:t>
            </a:r>
            <a:r>
              <a:rPr lang="es-ES" sz="1800" dirty="0" smtClean="0">
                <a:latin typeface="Segoe UI Light" panose="020B0502040204020203" pitchFamily="34" charset="0"/>
              </a:rPr>
              <a:t>.</a:t>
            </a:r>
            <a:endParaRPr lang="es-ES" sz="1800" i="1" dirty="0">
              <a:latin typeface="Segoe UI Light" panose="020B0502040204020203" pitchFamily="34"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5286" r="78038" b="48972"/>
          <a:stretch/>
        </p:blipFill>
        <p:spPr bwMode="auto">
          <a:xfrm>
            <a:off x="3419872" y="3235608"/>
            <a:ext cx="4002870" cy="837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Marcador de texto"/>
          <p:cNvSpPr>
            <a:spLocks noGrp="1"/>
          </p:cNvSpPr>
          <p:nvPr>
            <p:ph type="body" sz="quarter" idx="14"/>
          </p:nvPr>
        </p:nvSpPr>
        <p:spPr>
          <a:xfrm>
            <a:off x="683568" y="1556792"/>
            <a:ext cx="7715304" cy="4824536"/>
          </a:xfrm>
        </p:spPr>
        <p:txBody>
          <a:bodyPr/>
          <a:lstStyle/>
          <a:p>
            <a:pPr algn="just">
              <a:lnSpc>
                <a:spcPct val="150000"/>
              </a:lnSpc>
              <a:buFont typeface="Arial" panose="020B0604020202020204" pitchFamily="34" charset="0"/>
              <a:buChar char="•"/>
            </a:pPr>
            <a:r>
              <a:rPr lang="es-ES" sz="1600" b="1" i="1" dirty="0" err="1" smtClean="0">
                <a:latin typeface="Segoe UI Light" panose="020B0502040204020203" pitchFamily="34" charset="0"/>
              </a:rPr>
              <a:t>Ooze</a:t>
            </a:r>
            <a:r>
              <a:rPr lang="es-ES" sz="1600" b="1" i="1" dirty="0" smtClean="0">
                <a:latin typeface="Segoe UI Light" panose="020B0502040204020203" pitchFamily="34" charset="0"/>
              </a:rPr>
              <a:t> </a:t>
            </a:r>
            <a:r>
              <a:rPr lang="es-ES" sz="1600" b="1" i="1" dirty="0" err="1" smtClean="0">
                <a:latin typeface="Segoe UI Light" panose="020B0502040204020203" pitchFamily="34" charset="0"/>
              </a:rPr>
              <a:t>shield</a:t>
            </a:r>
            <a:r>
              <a:rPr lang="es-ES" sz="1600" b="1" i="1" dirty="0" smtClean="0">
                <a:latin typeface="Segoe UI Light" panose="020B0502040204020203" pitchFamily="34" charset="0"/>
              </a:rPr>
              <a:t> </a:t>
            </a:r>
            <a:r>
              <a:rPr lang="es-ES" sz="1600" dirty="0" smtClean="0">
                <a:latin typeface="Segoe UI Light" panose="020B0502040204020203" pitchFamily="34" charset="0"/>
              </a:rPr>
              <a:t>crea una cáscara alrededor de la pieza que sirve para que el extrusor pase primero por la cascara y deje los restos de material en la cáscara y no en la pieza. Es decir, limpia la boquilla en cada capa para no dejar los restos de la boquilla en los perímetros de la pieza. Normalmente está opción estará siempre activada para el doble extrusor. </a:t>
            </a:r>
            <a:endParaRPr lang="es-ES" sz="1600" dirty="0">
              <a:latin typeface="Segoe UI Light" panose="020B0502040204020203" pitchFamily="34" charset="0"/>
            </a:endParaRPr>
          </a:p>
        </p:txBody>
      </p:sp>
      <p:pic>
        <p:nvPicPr>
          <p:cNvPr id="2050" name="Picture 2" descr="http://www.loria.fr/~slefebvr/icesl/shiel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122" y="4509120"/>
            <a:ext cx="6992194" cy="1952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6233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lstStyle/>
          <a:p>
            <a:r>
              <a:rPr lang="es-ES" dirty="0">
                <a:latin typeface="Segoe UI Light" panose="020B0502040204020203" pitchFamily="34" charset="0"/>
              </a:rPr>
              <a:t>Manual de impresión Dual </a:t>
            </a:r>
            <a:r>
              <a:rPr lang="es-ES" dirty="0" err="1">
                <a:latin typeface="Segoe UI Light" panose="020B0502040204020203" pitchFamily="34" charset="0"/>
              </a:rPr>
              <a:t>Extruder</a:t>
            </a:r>
            <a:r>
              <a:rPr lang="es-ES" dirty="0">
                <a:latin typeface="Segoe UI Light" panose="020B0502040204020203" pitchFamily="34" charset="0"/>
              </a:rPr>
              <a:t> con CURA</a:t>
            </a:r>
            <a:br>
              <a:rPr lang="es-ES" dirty="0">
                <a:latin typeface="Segoe UI Light" panose="020B0502040204020203" pitchFamily="34" charset="0"/>
              </a:rPr>
            </a:br>
            <a:endParaRPr lang="es-ES" dirty="0">
              <a:latin typeface="Segoe UI Light" panose="020B0502040204020203" pitchFamily="34" charset="0"/>
            </a:endParaRPr>
          </a:p>
        </p:txBody>
      </p:sp>
      <p:sp>
        <p:nvSpPr>
          <p:cNvPr id="4" name="2 Marcador de contenido"/>
          <p:cNvSpPr>
            <a:spLocks noGrp="1"/>
          </p:cNvSpPr>
          <p:nvPr>
            <p:ph type="body" sz="quarter" idx="13"/>
          </p:nvPr>
        </p:nvSpPr>
        <p:spPr>
          <a:xfrm>
            <a:off x="895324" y="1119172"/>
            <a:ext cx="7534328" cy="357190"/>
          </a:xfrm>
        </p:spPr>
        <p:txBody>
          <a:bodyPr/>
          <a:lstStyle/>
          <a:p>
            <a:r>
              <a:rPr lang="es-ES" sz="1800" dirty="0" smtClean="0">
                <a:latin typeface="Segoe UI Light" panose="020B0502040204020203" pitchFamily="34" charset="0"/>
              </a:rPr>
              <a:t>Parámetros Dual </a:t>
            </a:r>
            <a:r>
              <a:rPr lang="es-ES" sz="1800" dirty="0" err="1" smtClean="0">
                <a:latin typeface="Segoe UI Light" panose="020B0502040204020203" pitchFamily="34" charset="0"/>
              </a:rPr>
              <a:t>Extruder</a:t>
            </a:r>
            <a:r>
              <a:rPr lang="es-ES" sz="1800" dirty="0" smtClean="0">
                <a:latin typeface="Segoe UI Light" panose="020B0502040204020203" pitchFamily="34" charset="0"/>
              </a:rPr>
              <a:t>.</a:t>
            </a:r>
            <a:endParaRPr lang="es-ES" sz="1800" i="1" dirty="0">
              <a:latin typeface="Segoe UI Light" panose="020B0502040204020203" pitchFamily="34"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018" b="13988"/>
          <a:stretch/>
        </p:blipFill>
        <p:spPr bwMode="auto">
          <a:xfrm>
            <a:off x="1652195" y="2924944"/>
            <a:ext cx="5634034" cy="3695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5 Marcador de texto"/>
          <p:cNvSpPr>
            <a:spLocks noGrp="1"/>
          </p:cNvSpPr>
          <p:nvPr>
            <p:ph type="body" sz="quarter" idx="14"/>
          </p:nvPr>
        </p:nvSpPr>
        <p:spPr>
          <a:xfrm>
            <a:off x="611560" y="1592132"/>
            <a:ext cx="7715304" cy="4429156"/>
          </a:xfrm>
        </p:spPr>
        <p:txBody>
          <a:bodyPr/>
          <a:lstStyle/>
          <a:p>
            <a:pPr marL="0" indent="0" algn="just">
              <a:lnSpc>
                <a:spcPct val="150000"/>
              </a:lnSpc>
            </a:pPr>
            <a:r>
              <a:rPr lang="es-ES" sz="1600" dirty="0" smtClean="0">
                <a:latin typeface="Segoe UI Light" panose="020B0502040204020203" pitchFamily="34" charset="0"/>
              </a:rPr>
              <a:t>El programa incorpora una opción de visualizado que permite ver el objeto con los soportes y además permite ver capa por capa detalles como los perímetros, el </a:t>
            </a:r>
            <a:r>
              <a:rPr lang="es-ES" sz="1600" dirty="0" err="1" smtClean="0">
                <a:latin typeface="Segoe UI Light" panose="020B0502040204020203" pitchFamily="34" charset="0"/>
              </a:rPr>
              <a:t>travel</a:t>
            </a:r>
            <a:r>
              <a:rPr lang="es-ES" sz="1600" dirty="0" smtClean="0">
                <a:latin typeface="Segoe UI Light" panose="020B0502040204020203" pitchFamily="34" charset="0"/>
              </a:rPr>
              <a:t>, el </a:t>
            </a:r>
            <a:r>
              <a:rPr lang="es-ES" sz="1600" dirty="0" err="1" smtClean="0">
                <a:latin typeface="Segoe UI Light" panose="020B0502040204020203" pitchFamily="34" charset="0"/>
              </a:rPr>
              <a:t>infill</a:t>
            </a:r>
            <a:r>
              <a:rPr lang="es-ES" sz="1600" dirty="0" smtClean="0">
                <a:latin typeface="Segoe UI Light" panose="020B0502040204020203" pitchFamily="34" charset="0"/>
              </a:rPr>
              <a:t>, etc.</a:t>
            </a:r>
            <a:endParaRPr lang="es-ES" sz="1600" dirty="0">
              <a:latin typeface="Segoe UI Light" panose="020B0502040204020203" pitchFamily="34" charset="0"/>
            </a:endParaRPr>
          </a:p>
        </p:txBody>
      </p:sp>
    </p:spTree>
    <p:extLst>
      <p:ext uri="{BB962C8B-B14F-4D97-AF65-F5344CB8AC3E}">
        <p14:creationId xmlns:p14="http://schemas.microsoft.com/office/powerpoint/2010/main" val="6354021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lstStyle/>
          <a:p>
            <a:r>
              <a:rPr lang="es-ES" dirty="0">
                <a:latin typeface="Segoe UI Light" panose="020B0502040204020203" pitchFamily="34" charset="0"/>
              </a:rPr>
              <a:t>Manual de impresión Dual </a:t>
            </a:r>
            <a:r>
              <a:rPr lang="es-ES" dirty="0" err="1">
                <a:latin typeface="Segoe UI Light" panose="020B0502040204020203" pitchFamily="34" charset="0"/>
              </a:rPr>
              <a:t>Extruder</a:t>
            </a:r>
            <a:r>
              <a:rPr lang="es-ES" dirty="0">
                <a:latin typeface="Segoe UI Light" panose="020B0502040204020203" pitchFamily="34" charset="0"/>
              </a:rPr>
              <a:t> con CURA</a:t>
            </a:r>
            <a:br>
              <a:rPr lang="es-ES" dirty="0">
                <a:latin typeface="Segoe UI Light" panose="020B0502040204020203" pitchFamily="34" charset="0"/>
              </a:rPr>
            </a:br>
            <a:endParaRPr lang="es-ES" dirty="0">
              <a:latin typeface="Segoe UI Light" panose="020B0502040204020203" pitchFamily="34" charset="0"/>
            </a:endParaRPr>
          </a:p>
        </p:txBody>
      </p:sp>
      <p:sp>
        <p:nvSpPr>
          <p:cNvPr id="4" name="2 Marcador de contenido"/>
          <p:cNvSpPr>
            <a:spLocks noGrp="1"/>
          </p:cNvSpPr>
          <p:nvPr>
            <p:ph type="body" sz="quarter" idx="13"/>
          </p:nvPr>
        </p:nvSpPr>
        <p:spPr>
          <a:xfrm>
            <a:off x="895324" y="1119172"/>
            <a:ext cx="7534328" cy="357190"/>
          </a:xfrm>
        </p:spPr>
        <p:txBody>
          <a:bodyPr/>
          <a:lstStyle/>
          <a:p>
            <a:r>
              <a:rPr lang="es-ES" sz="1800" dirty="0" smtClean="0">
                <a:latin typeface="Segoe UI Light" panose="020B0502040204020203" pitchFamily="34" charset="0"/>
              </a:rPr>
              <a:t>Parámetros Dual </a:t>
            </a:r>
            <a:r>
              <a:rPr lang="es-ES" sz="1800" dirty="0" err="1" smtClean="0">
                <a:latin typeface="Segoe UI Light" panose="020B0502040204020203" pitchFamily="34" charset="0"/>
              </a:rPr>
              <a:t>Extruder</a:t>
            </a:r>
            <a:r>
              <a:rPr lang="es-ES" sz="1800" dirty="0" smtClean="0">
                <a:latin typeface="Segoe UI Light" panose="020B0502040204020203" pitchFamily="34" charset="0"/>
              </a:rPr>
              <a:t>.</a:t>
            </a:r>
            <a:endParaRPr lang="es-ES" sz="1800" i="1" dirty="0">
              <a:latin typeface="Segoe UI Light" panose="020B0502040204020203" pitchFamily="34" charset="0"/>
            </a:endParaRPr>
          </a:p>
        </p:txBody>
      </p:sp>
      <p:sp>
        <p:nvSpPr>
          <p:cNvPr id="2" name="1 Marcador de texto"/>
          <p:cNvSpPr>
            <a:spLocks noGrp="1"/>
          </p:cNvSpPr>
          <p:nvPr>
            <p:ph type="body" sz="quarter" idx="14"/>
          </p:nvPr>
        </p:nvSpPr>
        <p:spPr>
          <a:xfrm>
            <a:off x="683568" y="1556792"/>
            <a:ext cx="7715304" cy="4824536"/>
          </a:xfrm>
        </p:spPr>
        <p:txBody>
          <a:bodyPr/>
          <a:lstStyle/>
          <a:p>
            <a:pPr algn="just">
              <a:lnSpc>
                <a:spcPct val="150000"/>
              </a:lnSpc>
              <a:buFont typeface="Arial" panose="020B0604020202020204" pitchFamily="34" charset="0"/>
              <a:buChar char="•"/>
            </a:pPr>
            <a:r>
              <a:rPr lang="es-ES" sz="1600" i="1" dirty="0" smtClean="0">
                <a:latin typeface="Segoe UI Light" panose="020B0502040204020203" pitchFamily="34" charset="0"/>
              </a:rPr>
              <a:t>Dual </a:t>
            </a:r>
            <a:r>
              <a:rPr lang="es-ES" sz="1600" i="1" dirty="0" err="1" smtClean="0">
                <a:latin typeface="Segoe UI Light" panose="020B0502040204020203" pitchFamily="34" charset="0"/>
              </a:rPr>
              <a:t>Extrusion</a:t>
            </a:r>
            <a:r>
              <a:rPr lang="es-ES" sz="1600" i="1" dirty="0" smtClean="0">
                <a:latin typeface="Segoe UI Light" panose="020B0502040204020203" pitchFamily="34" charset="0"/>
              </a:rPr>
              <a:t> </a:t>
            </a:r>
            <a:r>
              <a:rPr lang="es-ES" sz="1600" i="1" dirty="0" err="1" smtClean="0">
                <a:latin typeface="Segoe UI Light" panose="020B0502040204020203" pitchFamily="34" charset="0"/>
              </a:rPr>
              <a:t>overlap</a:t>
            </a:r>
            <a:r>
              <a:rPr lang="es-ES" sz="1600" i="1" dirty="0" smtClean="0">
                <a:latin typeface="Segoe UI Light" panose="020B0502040204020203" pitchFamily="34" charset="0"/>
              </a:rPr>
              <a:t> </a:t>
            </a:r>
            <a:r>
              <a:rPr lang="es-ES" sz="1600" dirty="0" smtClean="0">
                <a:latin typeface="Segoe UI Light" panose="020B0502040204020203" pitchFamily="34" charset="0"/>
              </a:rPr>
              <a:t>es una opción que permite superponer los dos materiales extruidos. Es una opción que se utiliza sobretodo cuando se imprimen materiales distintos como puede ser PLA con </a:t>
            </a:r>
            <a:r>
              <a:rPr lang="es-ES" sz="1600" dirty="0" err="1" smtClean="0">
                <a:latin typeface="Segoe UI Light" panose="020B0502040204020203" pitchFamily="34" charset="0"/>
              </a:rPr>
              <a:t>FilaFlex</a:t>
            </a:r>
            <a:r>
              <a:rPr lang="es-ES" sz="1600" dirty="0" smtClean="0">
                <a:latin typeface="Segoe UI Light" panose="020B0502040204020203" pitchFamily="34" charset="0"/>
              </a:rPr>
              <a:t>. El valor se da en mm y es la distancia que van a estar superpuestos los dos materiales. </a:t>
            </a:r>
            <a:endParaRPr lang="es-ES" sz="1600" dirty="0">
              <a:latin typeface="Segoe UI Light" panose="020B0502040204020203" pitchFamily="34" charset="0"/>
            </a:endParaRPr>
          </a:p>
        </p:txBody>
      </p:sp>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1354" r="77292" b="66667"/>
          <a:stretch/>
        </p:blipFill>
        <p:spPr bwMode="auto">
          <a:xfrm>
            <a:off x="2915816" y="3501008"/>
            <a:ext cx="2768600" cy="116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48234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lstStyle/>
          <a:p>
            <a:r>
              <a:rPr lang="es-ES" dirty="0">
                <a:latin typeface="Segoe UI Light" panose="020B0502040204020203" pitchFamily="34" charset="0"/>
              </a:rPr>
              <a:t>Manual de impresión Dual </a:t>
            </a:r>
            <a:r>
              <a:rPr lang="es-ES" dirty="0" err="1">
                <a:latin typeface="Segoe UI Light" panose="020B0502040204020203" pitchFamily="34" charset="0"/>
              </a:rPr>
              <a:t>Extruder</a:t>
            </a:r>
            <a:r>
              <a:rPr lang="es-ES" dirty="0">
                <a:latin typeface="Segoe UI Light" panose="020B0502040204020203" pitchFamily="34" charset="0"/>
              </a:rPr>
              <a:t> con CURA</a:t>
            </a:r>
            <a:br>
              <a:rPr lang="es-ES" dirty="0">
                <a:latin typeface="Segoe UI Light" panose="020B0502040204020203" pitchFamily="34" charset="0"/>
              </a:rPr>
            </a:br>
            <a:endParaRPr lang="es-ES" dirty="0">
              <a:latin typeface="Segoe UI Light" panose="020B0502040204020203" pitchFamily="34" charset="0"/>
            </a:endParaRPr>
          </a:p>
        </p:txBody>
      </p:sp>
      <p:sp>
        <p:nvSpPr>
          <p:cNvPr id="6" name="5 Marcador de texto"/>
          <p:cNvSpPr>
            <a:spLocks noGrp="1"/>
          </p:cNvSpPr>
          <p:nvPr>
            <p:ph type="body" sz="quarter" idx="14"/>
          </p:nvPr>
        </p:nvSpPr>
        <p:spPr>
          <a:xfrm>
            <a:off x="611560" y="1592132"/>
            <a:ext cx="7715304" cy="4429156"/>
          </a:xfrm>
        </p:spPr>
        <p:txBody>
          <a:bodyPr/>
          <a:lstStyle/>
          <a:p>
            <a:pPr algn="just">
              <a:lnSpc>
                <a:spcPct val="150000"/>
              </a:lnSpc>
            </a:pPr>
            <a:r>
              <a:rPr lang="es-ES" sz="1600" dirty="0">
                <a:latin typeface="Segoe UI Light" panose="020B0502040204020203" pitchFamily="34" charset="0"/>
              </a:rPr>
              <a:t>Cura no necesita trabajar con archivos </a:t>
            </a:r>
            <a:r>
              <a:rPr lang="es-ES" sz="1600" dirty="0" smtClean="0">
                <a:latin typeface="Segoe UI Light" panose="020B0502040204020203" pitchFamily="34" charset="0"/>
              </a:rPr>
              <a:t>.</a:t>
            </a:r>
            <a:r>
              <a:rPr lang="es-ES" sz="1600" dirty="0">
                <a:latin typeface="Segoe UI Light" panose="020B0502040204020203" pitchFamily="34" charset="0"/>
              </a:rPr>
              <a:t>amf. Basta con añadir los dos archivos </a:t>
            </a:r>
            <a:r>
              <a:rPr lang="es-ES" sz="1600" dirty="0" smtClean="0">
                <a:latin typeface="Segoe UI Light" panose="020B0502040204020203" pitchFamily="34" charset="0"/>
              </a:rPr>
              <a:t>.</a:t>
            </a:r>
            <a:r>
              <a:rPr lang="es-ES" sz="1600" dirty="0">
                <a:latin typeface="Segoe UI Light" panose="020B0502040204020203" pitchFamily="34" charset="0"/>
              </a:rPr>
              <a:t>stl. </a:t>
            </a:r>
          </a:p>
          <a:p>
            <a:pPr algn="just">
              <a:lnSpc>
                <a:spcPct val="150000"/>
              </a:lnSpc>
            </a:pPr>
            <a:r>
              <a:rPr lang="es-ES" sz="1600" dirty="0">
                <a:latin typeface="Segoe UI Light" panose="020B0502040204020203" pitchFamily="34" charset="0"/>
              </a:rPr>
              <a:t>A continuación, hacer un click en uno de los modelos y seleccionar la opción </a:t>
            </a:r>
            <a:r>
              <a:rPr lang="es-ES" sz="1600" i="1" dirty="0" smtClean="0">
                <a:latin typeface="Segoe UI Light" panose="020B0502040204020203" pitchFamily="34" charset="0"/>
              </a:rPr>
              <a:t>Dual </a:t>
            </a:r>
            <a:r>
              <a:rPr lang="es-ES" sz="1600" i="1" dirty="0" err="1" smtClean="0">
                <a:latin typeface="Segoe UI Light" panose="020B0502040204020203" pitchFamily="34" charset="0"/>
              </a:rPr>
              <a:t>Extrusion</a:t>
            </a:r>
            <a:r>
              <a:rPr lang="es-ES" sz="1600" i="1" dirty="0" smtClean="0">
                <a:latin typeface="Segoe UI Light" panose="020B0502040204020203" pitchFamily="34" charset="0"/>
              </a:rPr>
              <a:t> </a:t>
            </a:r>
            <a:r>
              <a:rPr lang="es-ES" sz="1600" i="1" dirty="0">
                <a:latin typeface="Segoe UI Light" panose="020B0502040204020203" pitchFamily="34" charset="0"/>
              </a:rPr>
              <a:t>Merge</a:t>
            </a:r>
            <a:r>
              <a:rPr lang="es-ES" sz="1600" dirty="0">
                <a:latin typeface="Segoe UI Light" panose="020B0502040204020203" pitchFamily="34" charset="0"/>
              </a:rPr>
              <a:t>. </a:t>
            </a:r>
          </a:p>
          <a:p>
            <a:pPr algn="just">
              <a:lnSpc>
                <a:spcPct val="150000"/>
              </a:lnSpc>
            </a:pPr>
            <a:r>
              <a:rPr lang="es-ES" sz="1600" dirty="0">
                <a:latin typeface="Segoe UI Light" panose="020B0502040204020203" pitchFamily="34" charset="0"/>
              </a:rPr>
              <a:t>El modelo amarillo se realizará con el extrusor 1 y el rojo, con el </a:t>
            </a:r>
            <a:r>
              <a:rPr lang="es-ES" sz="1600" dirty="0" smtClean="0">
                <a:latin typeface="Segoe UI Light" panose="020B0502040204020203" pitchFamily="34" charset="0"/>
              </a:rPr>
              <a:t>2. </a:t>
            </a:r>
            <a:endParaRPr lang="es-ES" sz="1600" b="1" dirty="0">
              <a:latin typeface="Segoe UI Light" panose="020B0502040204020203" pitchFamily="34" charset="0"/>
            </a:endParaRPr>
          </a:p>
        </p:txBody>
      </p:sp>
      <p:sp>
        <p:nvSpPr>
          <p:cNvPr id="4" name="2 Marcador de contenido"/>
          <p:cNvSpPr>
            <a:spLocks noGrp="1"/>
          </p:cNvSpPr>
          <p:nvPr>
            <p:ph type="body" sz="quarter" idx="13"/>
          </p:nvPr>
        </p:nvSpPr>
        <p:spPr>
          <a:xfrm>
            <a:off x="895324" y="1119172"/>
            <a:ext cx="7534328" cy="357190"/>
          </a:xfrm>
        </p:spPr>
        <p:txBody>
          <a:bodyPr/>
          <a:lstStyle/>
          <a:p>
            <a:r>
              <a:rPr lang="es-ES" sz="1800" dirty="0" smtClean="0">
                <a:latin typeface="Segoe UI Light" panose="020B0502040204020203" pitchFamily="34" charset="0"/>
              </a:rPr>
              <a:t>Cargar dos archivos .</a:t>
            </a:r>
            <a:r>
              <a:rPr lang="es-ES" sz="1800" dirty="0" err="1" smtClean="0">
                <a:latin typeface="Segoe UI Light" panose="020B0502040204020203" pitchFamily="34" charset="0"/>
              </a:rPr>
              <a:t>stl</a:t>
            </a:r>
            <a:r>
              <a:rPr lang="es-ES" sz="1800" dirty="0" smtClean="0">
                <a:latin typeface="Segoe UI Light" panose="020B0502040204020203" pitchFamily="34" charset="0"/>
              </a:rPr>
              <a:t>. </a:t>
            </a:r>
            <a:endParaRPr lang="es-ES" i="1" noProof="0" dirty="0" smtClean="0">
              <a:latin typeface="Segoe UI Light" panose="020B0502040204020203"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678" y="3645024"/>
            <a:ext cx="3322213" cy="2314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5622" y="3645024"/>
            <a:ext cx="2762250" cy="2314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23195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lstStyle/>
          <a:p>
            <a:r>
              <a:rPr lang="es-ES" dirty="0">
                <a:latin typeface="Segoe UI Light" panose="020B0502040204020203" pitchFamily="34" charset="0"/>
              </a:rPr>
              <a:t>Manual de impresión Dual </a:t>
            </a:r>
            <a:r>
              <a:rPr lang="es-ES" dirty="0" err="1">
                <a:latin typeface="Segoe UI Light" panose="020B0502040204020203" pitchFamily="34" charset="0"/>
              </a:rPr>
              <a:t>Extruder</a:t>
            </a:r>
            <a:r>
              <a:rPr lang="es-ES" dirty="0">
                <a:latin typeface="Segoe UI Light" panose="020B0502040204020203" pitchFamily="34" charset="0"/>
              </a:rPr>
              <a:t> con CURA</a:t>
            </a:r>
            <a:br>
              <a:rPr lang="es-ES" dirty="0">
                <a:latin typeface="Segoe UI Light" panose="020B0502040204020203" pitchFamily="34" charset="0"/>
              </a:rPr>
            </a:br>
            <a:endParaRPr lang="es-ES" dirty="0">
              <a:latin typeface="Segoe UI Light" panose="020B0502040204020203" pitchFamily="34" charset="0"/>
            </a:endParaRPr>
          </a:p>
        </p:txBody>
      </p:sp>
      <p:sp>
        <p:nvSpPr>
          <p:cNvPr id="6" name="5 Marcador de texto"/>
          <p:cNvSpPr>
            <a:spLocks noGrp="1"/>
          </p:cNvSpPr>
          <p:nvPr>
            <p:ph type="body" sz="quarter" idx="14"/>
          </p:nvPr>
        </p:nvSpPr>
        <p:spPr>
          <a:xfrm>
            <a:off x="611560" y="1592132"/>
            <a:ext cx="7715304" cy="4429156"/>
          </a:xfrm>
        </p:spPr>
        <p:txBody>
          <a:bodyPr/>
          <a:lstStyle/>
          <a:p>
            <a:pPr marL="0" indent="0" algn="just">
              <a:lnSpc>
                <a:spcPct val="150000"/>
              </a:lnSpc>
            </a:pPr>
            <a:r>
              <a:rPr lang="es-ES" sz="1600" dirty="0" smtClean="0">
                <a:latin typeface="Segoe UI Light" panose="020B0502040204020203" pitchFamily="34" charset="0"/>
              </a:rPr>
              <a:t>En Cura es importante seguir bien los pasos anteriormente explicados ya que las configuraciones de Cura no tienen en cuenta ningún aspecto de la impresora (a diferencia de Slic3r), sólo aspectos de la impresión (altura de capa, </a:t>
            </a:r>
            <a:r>
              <a:rPr lang="es-ES" sz="1600" dirty="0" err="1" smtClean="0">
                <a:latin typeface="Segoe UI Light" panose="020B0502040204020203" pitchFamily="34" charset="0"/>
              </a:rPr>
              <a:t>infill</a:t>
            </a:r>
            <a:r>
              <a:rPr lang="es-ES" sz="1600" dirty="0" smtClean="0">
                <a:latin typeface="Segoe UI Light" panose="020B0502040204020203" pitchFamily="34" charset="0"/>
              </a:rPr>
              <a:t>, velocidades, etc…).</a:t>
            </a:r>
            <a:endParaRPr lang="es-ES" sz="1600" dirty="0">
              <a:latin typeface="Segoe UI Light" panose="020B0502040204020203" pitchFamily="34" charset="0"/>
            </a:endParaRPr>
          </a:p>
        </p:txBody>
      </p:sp>
      <p:sp>
        <p:nvSpPr>
          <p:cNvPr id="4" name="2 Marcador de contenido"/>
          <p:cNvSpPr>
            <a:spLocks noGrp="1"/>
          </p:cNvSpPr>
          <p:nvPr>
            <p:ph type="body" sz="quarter" idx="13"/>
          </p:nvPr>
        </p:nvSpPr>
        <p:spPr>
          <a:xfrm>
            <a:off x="895324" y="1119172"/>
            <a:ext cx="7534328" cy="357190"/>
          </a:xfrm>
        </p:spPr>
        <p:txBody>
          <a:bodyPr/>
          <a:lstStyle/>
          <a:p>
            <a:r>
              <a:rPr lang="es-ES" sz="1800" dirty="0" smtClean="0">
                <a:latin typeface="Segoe UI Light" panose="020B0502040204020203" pitchFamily="34" charset="0"/>
              </a:rPr>
              <a:t>Configuraciones en Cura.</a:t>
            </a:r>
            <a:endParaRPr lang="es-ES" i="1" noProof="0" dirty="0" smtClean="0">
              <a:latin typeface="Segoe UI Light" panose="020B0502040204020203" pitchFamily="34" charset="0"/>
            </a:endParaRPr>
          </a:p>
        </p:txBody>
      </p:sp>
    </p:spTree>
    <p:extLst>
      <p:ext uri="{BB962C8B-B14F-4D97-AF65-F5344CB8AC3E}">
        <p14:creationId xmlns:p14="http://schemas.microsoft.com/office/powerpoint/2010/main" val="771291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lstStyle/>
          <a:p>
            <a:r>
              <a:rPr lang="es-ES" dirty="0">
                <a:latin typeface="Segoe UI Light" panose="020B0502040204020203" pitchFamily="34" charset="0"/>
              </a:rPr>
              <a:t>Manual de impresión Dual </a:t>
            </a:r>
            <a:r>
              <a:rPr lang="es-ES" dirty="0" err="1">
                <a:latin typeface="Segoe UI Light" panose="020B0502040204020203" pitchFamily="34" charset="0"/>
              </a:rPr>
              <a:t>Extruder</a:t>
            </a:r>
            <a:r>
              <a:rPr lang="es-ES" dirty="0">
                <a:latin typeface="Segoe UI Light" panose="020B0502040204020203" pitchFamily="34" charset="0"/>
              </a:rPr>
              <a:t> con CURA</a:t>
            </a:r>
            <a:br>
              <a:rPr lang="es-ES" dirty="0">
                <a:latin typeface="Segoe UI Light" panose="020B0502040204020203" pitchFamily="34" charset="0"/>
              </a:rPr>
            </a:br>
            <a:endParaRPr lang="es-ES" dirty="0">
              <a:latin typeface="Segoe UI Light" panose="020B0502040204020203" pitchFamily="34" charset="0"/>
            </a:endParaRPr>
          </a:p>
        </p:txBody>
      </p:sp>
      <p:sp>
        <p:nvSpPr>
          <p:cNvPr id="6" name="5 Marcador de texto"/>
          <p:cNvSpPr>
            <a:spLocks noGrp="1"/>
          </p:cNvSpPr>
          <p:nvPr>
            <p:ph type="body" sz="quarter" idx="14"/>
          </p:nvPr>
        </p:nvSpPr>
        <p:spPr>
          <a:xfrm>
            <a:off x="611560" y="1592132"/>
            <a:ext cx="7715304" cy="4429156"/>
          </a:xfrm>
        </p:spPr>
        <p:txBody>
          <a:bodyPr/>
          <a:lstStyle/>
          <a:p>
            <a:pPr marL="0" indent="0" algn="just">
              <a:lnSpc>
                <a:spcPct val="150000"/>
              </a:lnSpc>
            </a:pPr>
            <a:r>
              <a:rPr lang="es-ES" sz="1600" dirty="0" smtClean="0">
                <a:latin typeface="Segoe UI Light" panose="020B0502040204020203" pitchFamily="34" charset="0"/>
              </a:rPr>
              <a:t>Para cargar una configuración en Cura basta con arrastrarla en el programa o en </a:t>
            </a:r>
            <a:r>
              <a:rPr lang="es-ES" sz="1600" i="1" dirty="0" smtClean="0">
                <a:latin typeface="Segoe UI Light" panose="020B0502040204020203" pitchFamily="34" charset="0"/>
              </a:rPr>
              <a:t>File </a:t>
            </a:r>
            <a:r>
              <a:rPr lang="es-ES" sz="1600" i="1" dirty="0" smtClean="0">
                <a:latin typeface="Segoe UI Light" panose="020B0502040204020203" pitchFamily="34" charset="0"/>
                <a:sym typeface="Wingdings" panose="05000000000000000000" pitchFamily="2" charset="2"/>
              </a:rPr>
              <a:t> Open </a:t>
            </a:r>
            <a:r>
              <a:rPr lang="es-ES" sz="1600" i="1" dirty="0" err="1" smtClean="0">
                <a:latin typeface="Segoe UI Light" panose="020B0502040204020203" pitchFamily="34" charset="0"/>
                <a:sym typeface="Wingdings" panose="05000000000000000000" pitchFamily="2" charset="2"/>
              </a:rPr>
              <a:t>Profile</a:t>
            </a:r>
            <a:r>
              <a:rPr lang="es-ES" sz="1600" dirty="0" smtClean="0">
                <a:latin typeface="Segoe UI Light" panose="020B0502040204020203" pitchFamily="34" charset="0"/>
                <a:sym typeface="Wingdings" panose="05000000000000000000" pitchFamily="2" charset="2"/>
              </a:rPr>
              <a:t>. El formato de las configuraciones es .</a:t>
            </a:r>
            <a:r>
              <a:rPr lang="es-ES" sz="1600" dirty="0" err="1" smtClean="0">
                <a:latin typeface="Segoe UI Light" panose="020B0502040204020203" pitchFamily="34" charset="0"/>
                <a:sym typeface="Wingdings" panose="05000000000000000000" pitchFamily="2" charset="2"/>
              </a:rPr>
              <a:t>ini</a:t>
            </a:r>
            <a:r>
              <a:rPr lang="es-ES" sz="1600" dirty="0" smtClean="0">
                <a:latin typeface="Segoe UI Light" panose="020B0502040204020203" pitchFamily="34" charset="0"/>
                <a:sym typeface="Wingdings" panose="05000000000000000000" pitchFamily="2" charset="2"/>
              </a:rPr>
              <a:t> y es importante tener en cuenta que las configuraciones de Cura no sirven para Slic3r y viceversa. </a:t>
            </a:r>
            <a:endParaRPr lang="es-ES" sz="1600" i="1" dirty="0" smtClean="0">
              <a:latin typeface="Segoe UI Light" panose="020B0502040204020203" pitchFamily="34" charset="0"/>
            </a:endParaRPr>
          </a:p>
          <a:p>
            <a:pPr algn="just">
              <a:lnSpc>
                <a:spcPct val="150000"/>
              </a:lnSpc>
              <a:buAutoNum type="arabicPeriod" startAt="6"/>
            </a:pPr>
            <a:endParaRPr lang="es-ES" sz="1600" dirty="0">
              <a:latin typeface="Segoe UI Light" panose="020B0502040204020203" pitchFamily="34" charset="0"/>
            </a:endParaRPr>
          </a:p>
        </p:txBody>
      </p:sp>
      <p:sp>
        <p:nvSpPr>
          <p:cNvPr id="4" name="2 Marcador de contenido"/>
          <p:cNvSpPr>
            <a:spLocks noGrp="1"/>
          </p:cNvSpPr>
          <p:nvPr>
            <p:ph type="body" sz="quarter" idx="13"/>
          </p:nvPr>
        </p:nvSpPr>
        <p:spPr>
          <a:xfrm>
            <a:off x="895324" y="1119172"/>
            <a:ext cx="7534328" cy="357190"/>
          </a:xfrm>
        </p:spPr>
        <p:txBody>
          <a:bodyPr/>
          <a:lstStyle/>
          <a:p>
            <a:r>
              <a:rPr lang="es-ES" sz="1800" dirty="0">
                <a:latin typeface="Segoe UI Light" panose="020B0502040204020203" pitchFamily="34" charset="0"/>
              </a:rPr>
              <a:t>Configuraciones en Cura</a:t>
            </a:r>
            <a:r>
              <a:rPr lang="es-ES" sz="1800" dirty="0" smtClean="0">
                <a:latin typeface="Segoe UI Light" panose="020B0502040204020203" pitchFamily="34" charset="0"/>
              </a:rPr>
              <a:t>. Cargar una configuración. </a:t>
            </a:r>
            <a:endParaRPr lang="es-ES" sz="1800" i="1" dirty="0">
              <a:latin typeface="Segoe UI Light" panose="020B0502040204020203" pitchFamily="34" charset="0"/>
            </a:endParaRPr>
          </a:p>
        </p:txBody>
      </p:sp>
    </p:spTree>
    <p:extLst>
      <p:ext uri="{BB962C8B-B14F-4D97-AF65-F5344CB8AC3E}">
        <p14:creationId xmlns:p14="http://schemas.microsoft.com/office/powerpoint/2010/main" val="26716178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lstStyle/>
          <a:p>
            <a:r>
              <a:rPr lang="es-ES" dirty="0">
                <a:latin typeface="Segoe UI Light" panose="020B0502040204020203" pitchFamily="34" charset="0"/>
              </a:rPr>
              <a:t>Manual de impresión Dual </a:t>
            </a:r>
            <a:r>
              <a:rPr lang="es-ES" dirty="0" err="1">
                <a:latin typeface="Segoe UI Light" panose="020B0502040204020203" pitchFamily="34" charset="0"/>
              </a:rPr>
              <a:t>Extruder</a:t>
            </a:r>
            <a:r>
              <a:rPr lang="es-ES" dirty="0">
                <a:latin typeface="Segoe UI Light" panose="020B0502040204020203" pitchFamily="34" charset="0"/>
              </a:rPr>
              <a:t> con CURA</a:t>
            </a:r>
            <a:br>
              <a:rPr lang="es-ES" dirty="0">
                <a:latin typeface="Segoe UI Light" panose="020B0502040204020203" pitchFamily="34" charset="0"/>
              </a:rPr>
            </a:br>
            <a:endParaRPr lang="es-ES" dirty="0">
              <a:latin typeface="Segoe UI Light" panose="020B0502040204020203" pitchFamily="34" charset="0"/>
            </a:endParaRPr>
          </a:p>
        </p:txBody>
      </p:sp>
      <p:sp>
        <p:nvSpPr>
          <p:cNvPr id="6" name="5 Marcador de texto"/>
          <p:cNvSpPr>
            <a:spLocks noGrp="1"/>
          </p:cNvSpPr>
          <p:nvPr>
            <p:ph type="body" sz="quarter" idx="14"/>
          </p:nvPr>
        </p:nvSpPr>
        <p:spPr>
          <a:xfrm>
            <a:off x="611560" y="1592132"/>
            <a:ext cx="7715304" cy="4429156"/>
          </a:xfrm>
        </p:spPr>
        <p:txBody>
          <a:bodyPr/>
          <a:lstStyle/>
          <a:p>
            <a:pPr marL="285750" indent="-285750" algn="just">
              <a:lnSpc>
                <a:spcPct val="150000"/>
              </a:lnSpc>
              <a:buFont typeface="Arial" panose="020B0604020202020204" pitchFamily="34" charset="0"/>
              <a:buChar char="•"/>
            </a:pPr>
            <a:r>
              <a:rPr lang="es-ES" sz="1600" dirty="0" smtClean="0">
                <a:latin typeface="Segoe UI Light" panose="020B0502040204020203" pitchFamily="34" charset="0"/>
              </a:rPr>
              <a:t>PLA04 + PLA04 y PLA06 + PLA06</a:t>
            </a:r>
            <a:endParaRPr lang="es-ES" sz="1600" dirty="0">
              <a:latin typeface="Segoe UI Light" panose="020B0502040204020203" pitchFamily="34" charset="0"/>
            </a:endParaRPr>
          </a:p>
          <a:p>
            <a:pPr marL="285750" indent="-285750" algn="just">
              <a:lnSpc>
                <a:spcPct val="150000"/>
              </a:lnSpc>
              <a:buFont typeface="Arial" panose="020B0604020202020204" pitchFamily="34" charset="0"/>
              <a:buChar char="•"/>
            </a:pPr>
            <a:r>
              <a:rPr lang="es-ES" sz="1600" dirty="0" smtClean="0">
                <a:latin typeface="Segoe UI Light" panose="020B0502040204020203" pitchFamily="34" charset="0"/>
              </a:rPr>
              <a:t>ABS04 + ABS04 y ABS06 + ABS06</a:t>
            </a:r>
            <a:endParaRPr lang="es-ES" sz="1600" dirty="0">
              <a:latin typeface="Segoe UI Light" panose="020B0502040204020203" pitchFamily="34" charset="0"/>
            </a:endParaRPr>
          </a:p>
          <a:p>
            <a:pPr marL="285750" indent="-285750" algn="just">
              <a:lnSpc>
                <a:spcPct val="150000"/>
              </a:lnSpc>
              <a:buFont typeface="Arial" panose="020B0604020202020204" pitchFamily="34" charset="0"/>
              <a:buChar char="•"/>
            </a:pPr>
            <a:r>
              <a:rPr lang="es-ES" sz="1600" dirty="0" smtClean="0">
                <a:latin typeface="Segoe UI Light" panose="020B0502040204020203" pitchFamily="34" charset="0"/>
              </a:rPr>
              <a:t>PLA04 + PVA04 Y PLA06 + PVA06</a:t>
            </a:r>
          </a:p>
          <a:p>
            <a:pPr marL="285750" indent="-285750" algn="just">
              <a:lnSpc>
                <a:spcPct val="150000"/>
              </a:lnSpc>
              <a:buFont typeface="Arial" panose="020B0604020202020204" pitchFamily="34" charset="0"/>
              <a:buChar char="•"/>
            </a:pPr>
            <a:r>
              <a:rPr lang="es-ES" sz="1600" dirty="0" smtClean="0">
                <a:latin typeface="Segoe UI Light" panose="020B0502040204020203" pitchFamily="34" charset="0"/>
              </a:rPr>
              <a:t>PLA06 + FilaFlex06</a:t>
            </a:r>
          </a:p>
          <a:p>
            <a:pPr marL="285750" indent="-285750" algn="just">
              <a:lnSpc>
                <a:spcPct val="150000"/>
              </a:lnSpc>
              <a:buFont typeface="Arial" panose="020B0604020202020204" pitchFamily="34" charset="0"/>
              <a:buChar char="•"/>
            </a:pPr>
            <a:endParaRPr lang="es-ES" sz="1600" dirty="0" smtClean="0">
              <a:latin typeface="Segoe UI Light" panose="020B0502040204020203" pitchFamily="34" charset="0"/>
            </a:endParaRPr>
          </a:p>
          <a:p>
            <a:pPr marL="0" indent="0" algn="just">
              <a:lnSpc>
                <a:spcPct val="150000"/>
              </a:lnSpc>
            </a:pPr>
            <a:r>
              <a:rPr lang="es-ES" sz="1400" i="1" dirty="0" smtClean="0">
                <a:latin typeface="Segoe UI Light" panose="020B0502040204020203" pitchFamily="34" charset="0"/>
              </a:rPr>
              <a:t>Las configuraciones de Dual </a:t>
            </a:r>
            <a:r>
              <a:rPr lang="es-ES" sz="1400" i="1" dirty="0" err="1" smtClean="0">
                <a:latin typeface="Segoe UI Light" panose="020B0502040204020203" pitchFamily="34" charset="0"/>
              </a:rPr>
              <a:t>Extruder</a:t>
            </a:r>
            <a:r>
              <a:rPr lang="es-ES" sz="1400" i="1" dirty="0" smtClean="0">
                <a:latin typeface="Segoe UI Light" panose="020B0502040204020203" pitchFamily="34" charset="0"/>
              </a:rPr>
              <a:t> de BCN3D Technologies siguen un configuración estándar y eso supone que no son válidas para todo tipo de piezas. El usuario deberá considerar que parámetros modificar para conseguir un resultado óptimo si no consigue los resultados deseados con las configuraciones de BCN3D Technologies.</a:t>
            </a:r>
          </a:p>
          <a:p>
            <a:pPr marL="0" indent="0" algn="just">
              <a:lnSpc>
                <a:spcPct val="150000"/>
              </a:lnSpc>
            </a:pPr>
            <a:endParaRPr lang="es-ES" sz="1600" b="1" dirty="0" smtClean="0">
              <a:latin typeface="Segoe UI Light" panose="020B0502040204020203" pitchFamily="34" charset="0"/>
            </a:endParaRPr>
          </a:p>
          <a:p>
            <a:pPr marL="0" indent="0" algn="just">
              <a:lnSpc>
                <a:spcPct val="150000"/>
              </a:lnSpc>
            </a:pPr>
            <a:r>
              <a:rPr lang="es-ES" sz="1600" b="1" dirty="0" smtClean="0">
                <a:latin typeface="Segoe UI Light" panose="020B0502040204020203" pitchFamily="34" charset="0"/>
              </a:rPr>
              <a:t>IMPORTANTE: Dual_PLA_04_PVA_04_Cura indica que el primer extrusor debe imprimir PLA y tener una boquilla 0.4mm y que el segundo debe imprimir PVA y tener una boquilla 0,4mm. </a:t>
            </a:r>
            <a:endParaRPr lang="es-ES" sz="1600" dirty="0" smtClean="0">
              <a:latin typeface="Segoe UI Light" panose="020B0502040204020203" pitchFamily="34" charset="0"/>
            </a:endParaRPr>
          </a:p>
          <a:p>
            <a:pPr algn="just">
              <a:lnSpc>
                <a:spcPct val="150000"/>
              </a:lnSpc>
              <a:buAutoNum type="arabicPeriod" startAt="6"/>
            </a:pPr>
            <a:endParaRPr lang="es-ES" sz="1600" dirty="0">
              <a:latin typeface="Segoe UI Light" panose="020B0502040204020203" pitchFamily="34" charset="0"/>
            </a:endParaRPr>
          </a:p>
        </p:txBody>
      </p:sp>
      <p:sp>
        <p:nvSpPr>
          <p:cNvPr id="4" name="2 Marcador de contenido"/>
          <p:cNvSpPr>
            <a:spLocks noGrp="1"/>
          </p:cNvSpPr>
          <p:nvPr>
            <p:ph type="body" sz="quarter" idx="13"/>
          </p:nvPr>
        </p:nvSpPr>
        <p:spPr>
          <a:xfrm>
            <a:off x="895324" y="1119172"/>
            <a:ext cx="7534328" cy="357190"/>
          </a:xfrm>
        </p:spPr>
        <p:txBody>
          <a:bodyPr/>
          <a:lstStyle/>
          <a:p>
            <a:r>
              <a:rPr lang="es-ES" sz="1800" dirty="0" smtClean="0">
                <a:latin typeface="Segoe UI Light" panose="020B0502040204020203" pitchFamily="34" charset="0"/>
              </a:rPr>
              <a:t>Configuraciones en Cura de BCN3D Technologies</a:t>
            </a:r>
            <a:endParaRPr lang="es-ES" sz="1800" i="1" dirty="0">
              <a:latin typeface="Segoe UI Light" panose="020B0502040204020203" pitchFamily="34" charset="0"/>
            </a:endParaRPr>
          </a:p>
        </p:txBody>
      </p:sp>
      <p:sp>
        <p:nvSpPr>
          <p:cNvPr id="2" name="1 Rectángulo"/>
          <p:cNvSpPr/>
          <p:nvPr/>
        </p:nvSpPr>
        <p:spPr>
          <a:xfrm>
            <a:off x="611560" y="5445224"/>
            <a:ext cx="7776864" cy="1224136"/>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4542792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lstStyle/>
          <a:p>
            <a:r>
              <a:rPr lang="es-ES" dirty="0">
                <a:latin typeface="Segoe UI Light" panose="020B0502040204020203" pitchFamily="34" charset="0"/>
              </a:rPr>
              <a:t>Manual de impresión Dual </a:t>
            </a:r>
            <a:r>
              <a:rPr lang="es-ES" dirty="0" err="1">
                <a:latin typeface="Segoe UI Light" panose="020B0502040204020203" pitchFamily="34" charset="0"/>
              </a:rPr>
              <a:t>Extruder</a:t>
            </a:r>
            <a:r>
              <a:rPr lang="es-ES" dirty="0">
                <a:latin typeface="Segoe UI Light" panose="020B0502040204020203" pitchFamily="34" charset="0"/>
              </a:rPr>
              <a:t> con CURA</a:t>
            </a:r>
            <a:br>
              <a:rPr lang="es-ES" dirty="0">
                <a:latin typeface="Segoe UI Light" panose="020B0502040204020203" pitchFamily="34" charset="0"/>
              </a:rPr>
            </a:br>
            <a:endParaRPr lang="es-ES" dirty="0">
              <a:latin typeface="Segoe UI Light" panose="020B0502040204020203" pitchFamily="34" charset="0"/>
            </a:endParaRPr>
          </a:p>
        </p:txBody>
      </p:sp>
      <p:sp>
        <p:nvSpPr>
          <p:cNvPr id="6" name="5 Marcador de texto"/>
          <p:cNvSpPr>
            <a:spLocks noGrp="1"/>
          </p:cNvSpPr>
          <p:nvPr>
            <p:ph type="body" sz="quarter" idx="14"/>
          </p:nvPr>
        </p:nvSpPr>
        <p:spPr>
          <a:xfrm>
            <a:off x="611560" y="1592132"/>
            <a:ext cx="7715304" cy="4429156"/>
          </a:xfrm>
        </p:spPr>
        <p:txBody>
          <a:bodyPr/>
          <a:lstStyle/>
          <a:p>
            <a:pPr>
              <a:lnSpc>
                <a:spcPct val="150000"/>
              </a:lnSpc>
              <a:buFont typeface="Arial" panose="020B0604020202020204" pitchFamily="34" charset="0"/>
              <a:buChar char="•"/>
            </a:pPr>
            <a:r>
              <a:rPr lang="es-ES" sz="1600" dirty="0" smtClean="0">
                <a:latin typeface="Segoe UI Light" panose="020B0502040204020203" pitchFamily="34" charset="0"/>
              </a:rPr>
              <a:t>Cómo configurar la </a:t>
            </a:r>
            <a:r>
              <a:rPr lang="es-ES" sz="1600" dirty="0">
                <a:latin typeface="Segoe UI Light" panose="020B0502040204020203" pitchFamily="34" charset="0"/>
              </a:rPr>
              <a:t>BCN3D+ Dual </a:t>
            </a:r>
            <a:r>
              <a:rPr lang="es-ES" sz="1600" dirty="0" err="1">
                <a:latin typeface="Segoe UI Light" panose="020B0502040204020203" pitchFamily="34" charset="0"/>
              </a:rPr>
              <a:t>Extruder</a:t>
            </a:r>
            <a:endParaRPr lang="es-ES" sz="1600" i="1" dirty="0">
              <a:latin typeface="Segoe UI Light" panose="020B0502040204020203" pitchFamily="34" charset="0"/>
            </a:endParaRPr>
          </a:p>
          <a:p>
            <a:pPr>
              <a:lnSpc>
                <a:spcPct val="150000"/>
              </a:lnSpc>
              <a:buFont typeface="Arial" panose="020B0604020202020204" pitchFamily="34" charset="0"/>
              <a:buChar char="•"/>
            </a:pPr>
            <a:r>
              <a:rPr lang="es-ES_tradnl" sz="1600" dirty="0" smtClean="0">
                <a:latin typeface="Segoe UI Light" panose="020B0502040204020203" pitchFamily="34" charset="0"/>
              </a:rPr>
              <a:t>Parámetros importantes del Dual </a:t>
            </a:r>
            <a:r>
              <a:rPr lang="es-ES_tradnl" sz="1600" dirty="0" err="1" smtClean="0">
                <a:latin typeface="Segoe UI Light" panose="020B0502040204020203" pitchFamily="34" charset="0"/>
              </a:rPr>
              <a:t>Extruder</a:t>
            </a:r>
            <a:endParaRPr lang="es-ES_tradnl" sz="1600" dirty="0" smtClean="0">
              <a:latin typeface="Segoe UI Light" panose="020B0502040204020203" pitchFamily="34" charset="0"/>
            </a:endParaRPr>
          </a:p>
          <a:p>
            <a:pPr>
              <a:lnSpc>
                <a:spcPct val="150000"/>
              </a:lnSpc>
              <a:buFont typeface="Arial" panose="020B0604020202020204" pitchFamily="34" charset="0"/>
              <a:buChar char="•"/>
            </a:pPr>
            <a:r>
              <a:rPr lang="es-ES_tradnl" sz="1600" dirty="0" smtClean="0">
                <a:latin typeface="Segoe UI Light" panose="020B0502040204020203" pitchFamily="34" charset="0"/>
              </a:rPr>
              <a:t>Cómo cargar </a:t>
            </a:r>
            <a:r>
              <a:rPr lang="es-ES_tradnl" sz="1600" dirty="0">
                <a:latin typeface="Segoe UI Light" panose="020B0502040204020203" pitchFamily="34" charset="0"/>
              </a:rPr>
              <a:t>dos archivos .</a:t>
            </a:r>
            <a:r>
              <a:rPr lang="es-ES_tradnl" sz="1600" dirty="0" err="1">
                <a:latin typeface="Segoe UI Light" panose="020B0502040204020203" pitchFamily="34" charset="0"/>
              </a:rPr>
              <a:t>stl</a:t>
            </a:r>
            <a:endParaRPr lang="es-ES_tradnl" sz="1600" dirty="0">
              <a:latin typeface="Segoe UI Light" panose="020B0502040204020203" pitchFamily="34" charset="0"/>
            </a:endParaRPr>
          </a:p>
          <a:p>
            <a:pPr>
              <a:lnSpc>
                <a:spcPct val="150000"/>
              </a:lnSpc>
              <a:buFont typeface="Arial" panose="020B0604020202020204" pitchFamily="34" charset="0"/>
              <a:buChar char="•"/>
            </a:pPr>
            <a:r>
              <a:rPr lang="es-ES_tradnl" sz="1600" dirty="0" smtClean="0">
                <a:latin typeface="Segoe UI Light" panose="020B0502040204020203" pitchFamily="34" charset="0"/>
              </a:rPr>
              <a:t>Configuraciones en Cura de BCN3D Technologies</a:t>
            </a:r>
          </a:p>
          <a:p>
            <a:pPr marL="0" indent="0">
              <a:lnSpc>
                <a:spcPct val="150000"/>
              </a:lnSpc>
            </a:pPr>
            <a:endParaRPr lang="es-ES_tradnl" sz="1600" dirty="0" smtClean="0">
              <a:latin typeface="Segoe UI Light" panose="020B0502040204020203" pitchFamily="34" charset="0"/>
            </a:endParaRPr>
          </a:p>
          <a:p>
            <a:pPr marL="0" indent="0">
              <a:lnSpc>
                <a:spcPct val="150000"/>
              </a:lnSpc>
            </a:pPr>
            <a:endParaRPr lang="es-ES_tradnl" sz="1600" dirty="0" smtClean="0">
              <a:latin typeface="Segoe UI Light" panose="020B0502040204020203" pitchFamily="34" charset="0"/>
            </a:endParaRPr>
          </a:p>
          <a:p>
            <a:pPr>
              <a:lnSpc>
                <a:spcPct val="150000"/>
              </a:lnSpc>
              <a:buFont typeface="Arial" pitchFamily="34" charset="0"/>
              <a:buChar char="•"/>
            </a:pPr>
            <a:endParaRPr lang="es-ES_tradnl" sz="1600" dirty="0" smtClean="0">
              <a:latin typeface="Segoe UI Light" panose="020B0502040204020203" pitchFamily="34" charset="0"/>
            </a:endParaRPr>
          </a:p>
          <a:p>
            <a:pPr>
              <a:lnSpc>
                <a:spcPct val="150000"/>
              </a:lnSpc>
              <a:buFont typeface="Arial" pitchFamily="34" charset="0"/>
              <a:buChar char="•"/>
            </a:pPr>
            <a:endParaRPr lang="es-ES_tradnl" sz="1600" dirty="0" smtClean="0">
              <a:latin typeface="Segoe UI Light" panose="020B0502040204020203" pitchFamily="34" charset="0"/>
            </a:endParaRPr>
          </a:p>
          <a:p>
            <a:pPr>
              <a:lnSpc>
                <a:spcPct val="150000"/>
              </a:lnSpc>
            </a:pPr>
            <a:endParaRPr lang="es-ES" sz="1600" dirty="0">
              <a:latin typeface="Segoe UI Light" panose="020B0502040204020203" pitchFamily="34" charset="0"/>
            </a:endParaRPr>
          </a:p>
        </p:txBody>
      </p:sp>
      <p:sp>
        <p:nvSpPr>
          <p:cNvPr id="4" name="2 Marcador de contenido"/>
          <p:cNvSpPr>
            <a:spLocks noGrp="1"/>
          </p:cNvSpPr>
          <p:nvPr>
            <p:ph type="body" sz="quarter" idx="13"/>
          </p:nvPr>
        </p:nvSpPr>
        <p:spPr>
          <a:xfrm>
            <a:off x="895324" y="1119172"/>
            <a:ext cx="7534328" cy="357190"/>
          </a:xfrm>
        </p:spPr>
        <p:txBody>
          <a:bodyPr/>
          <a:lstStyle/>
          <a:p>
            <a:r>
              <a:rPr lang="es-ES" sz="1800" noProof="0" dirty="0" smtClean="0">
                <a:latin typeface="Segoe UI Light" panose="020B0502040204020203" pitchFamily="34" charset="0"/>
              </a:rPr>
              <a:t>Contenido</a:t>
            </a:r>
            <a:r>
              <a:rPr lang="es-ES" noProof="0" dirty="0" smtClean="0">
                <a:latin typeface="Segoe UI Light" panose="020B0502040204020203" pitchFamily="34" charset="0"/>
              </a:rPr>
              <a:t> de la presentación</a:t>
            </a:r>
            <a:endParaRPr lang="es-ES" i="1" noProof="0" dirty="0" smtClean="0">
              <a:latin typeface="Segoe UI Light" panose="020B0502040204020203" pitchFamily="34" charset="0"/>
            </a:endParaRPr>
          </a:p>
        </p:txBody>
      </p:sp>
      <p:pic>
        <p:nvPicPr>
          <p:cNvPr id="2052" name="Picture 4" descr="C:\Users\mfelis\Desktop\_REPRAPBCN_\Peces\IMG_2248.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backgroundMark x1="59146" y1="41316" x2="59146" y2="41316"/>
                      </a14:backgroundRemoval>
                    </a14:imgEffect>
                  </a14:imgLayer>
                </a14:imgProps>
              </a:ext>
              <a:ext uri="{28A0092B-C50C-407E-A947-70E740481C1C}">
                <a14:useLocalDpi xmlns:a14="http://schemas.microsoft.com/office/drawing/2010/main" val="0"/>
              </a:ext>
            </a:extLst>
          </a:blip>
          <a:srcRect/>
          <a:stretch>
            <a:fillRect/>
          </a:stretch>
        </p:blipFill>
        <p:spPr bwMode="auto">
          <a:xfrm>
            <a:off x="6012160" y="4898892"/>
            <a:ext cx="3411443" cy="2274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2727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lstStyle/>
          <a:p>
            <a:r>
              <a:rPr lang="es-ES" dirty="0">
                <a:latin typeface="Segoe UI Light" panose="020B0502040204020203" pitchFamily="34" charset="0"/>
              </a:rPr>
              <a:t>Manual de impresión Dual </a:t>
            </a:r>
            <a:r>
              <a:rPr lang="es-ES" dirty="0" err="1">
                <a:latin typeface="Segoe UI Light" panose="020B0502040204020203" pitchFamily="34" charset="0"/>
              </a:rPr>
              <a:t>Extruder</a:t>
            </a:r>
            <a:r>
              <a:rPr lang="es-ES" dirty="0">
                <a:latin typeface="Segoe UI Light" panose="020B0502040204020203" pitchFamily="34" charset="0"/>
              </a:rPr>
              <a:t> con CURA</a:t>
            </a:r>
            <a:br>
              <a:rPr lang="es-ES" dirty="0">
                <a:latin typeface="Segoe UI Light" panose="020B0502040204020203" pitchFamily="34" charset="0"/>
              </a:rPr>
            </a:br>
            <a:endParaRPr lang="es-ES" dirty="0">
              <a:latin typeface="Segoe UI Light" panose="020B0502040204020203" pitchFamily="34" charset="0"/>
            </a:endParaRPr>
          </a:p>
        </p:txBody>
      </p:sp>
      <p:sp>
        <p:nvSpPr>
          <p:cNvPr id="6" name="5 Marcador de texto"/>
          <p:cNvSpPr>
            <a:spLocks noGrp="1"/>
          </p:cNvSpPr>
          <p:nvPr>
            <p:ph type="body" sz="quarter" idx="14"/>
          </p:nvPr>
        </p:nvSpPr>
        <p:spPr>
          <a:xfrm>
            <a:off x="611560" y="1592132"/>
            <a:ext cx="7715304" cy="4429156"/>
          </a:xfrm>
        </p:spPr>
        <p:txBody>
          <a:bodyPr/>
          <a:lstStyle/>
          <a:p>
            <a:pPr marL="285750" indent="-285750" algn="just">
              <a:lnSpc>
                <a:spcPct val="150000"/>
              </a:lnSpc>
              <a:buFont typeface="Arial" panose="020B0604020202020204" pitchFamily="34" charset="0"/>
              <a:buChar char="•"/>
            </a:pPr>
            <a:r>
              <a:rPr lang="es-ES" sz="1600" dirty="0" smtClean="0">
                <a:latin typeface="Segoe UI Light" panose="020B0502040204020203" pitchFamily="34" charset="0"/>
              </a:rPr>
              <a:t>PLA + PLA.</a:t>
            </a:r>
          </a:p>
          <a:p>
            <a:pPr marL="0" indent="0" algn="just">
              <a:lnSpc>
                <a:spcPct val="150000"/>
              </a:lnSpc>
            </a:pPr>
            <a:r>
              <a:rPr lang="es-ES" sz="1600" dirty="0" smtClean="0">
                <a:latin typeface="Segoe UI Light" panose="020B0502040204020203" pitchFamily="34" charset="0"/>
              </a:rPr>
              <a:t>En el caso de querer imprimir PLA con PLA se cargará la configuración </a:t>
            </a:r>
            <a:r>
              <a:rPr lang="es-ES" sz="1600" b="1" dirty="0" smtClean="0">
                <a:latin typeface="Segoe UI Light" panose="020B0502040204020203" pitchFamily="34" charset="0"/>
              </a:rPr>
              <a:t>Dual_PLA_04_PLA_04_Cura</a:t>
            </a:r>
            <a:r>
              <a:rPr lang="es-ES" sz="1600" dirty="0">
                <a:latin typeface="Segoe UI Light" panose="020B0502040204020203" pitchFamily="34" charset="0"/>
              </a:rPr>
              <a:t> </a:t>
            </a:r>
            <a:r>
              <a:rPr lang="es-ES" sz="1600" dirty="0" smtClean="0">
                <a:latin typeface="Segoe UI Light" panose="020B0502040204020203" pitchFamily="34" charset="0"/>
              </a:rPr>
              <a:t>y en el caso de querer imprimir con boquillas 0,6mm se cargará la configuración </a:t>
            </a:r>
            <a:r>
              <a:rPr lang="es-ES" sz="1600" b="1" dirty="0" smtClean="0">
                <a:latin typeface="Segoe UI Light" panose="020B0502040204020203" pitchFamily="34" charset="0"/>
              </a:rPr>
              <a:t>Dual_PLA_06_PLA_06_Cura.</a:t>
            </a:r>
            <a:endParaRPr lang="es-ES" sz="1600" dirty="0">
              <a:latin typeface="Segoe UI Light" panose="020B0502040204020203" pitchFamily="34" charset="0"/>
            </a:endParaRPr>
          </a:p>
          <a:p>
            <a:pPr marL="285750" indent="-285750" algn="just">
              <a:lnSpc>
                <a:spcPct val="150000"/>
              </a:lnSpc>
              <a:buFont typeface="Arial" panose="020B0604020202020204" pitchFamily="34" charset="0"/>
              <a:buChar char="•"/>
            </a:pPr>
            <a:r>
              <a:rPr lang="es-ES" sz="1600" dirty="0">
                <a:latin typeface="Segoe UI Light" panose="020B0502040204020203" pitchFamily="34" charset="0"/>
              </a:rPr>
              <a:t>ABS + ABS.</a:t>
            </a:r>
          </a:p>
          <a:p>
            <a:pPr marL="0" indent="0" algn="just">
              <a:lnSpc>
                <a:spcPct val="150000"/>
              </a:lnSpc>
            </a:pPr>
            <a:r>
              <a:rPr lang="es-ES" sz="1600" dirty="0">
                <a:latin typeface="Segoe UI Light" panose="020B0502040204020203" pitchFamily="34" charset="0"/>
              </a:rPr>
              <a:t>En el caso de querer imprimir ABS con ABS se cargará la configuración </a:t>
            </a:r>
            <a:r>
              <a:rPr lang="es-ES" sz="1600" b="1" dirty="0" smtClean="0">
                <a:latin typeface="Segoe UI Light" panose="020B0502040204020203" pitchFamily="34" charset="0"/>
              </a:rPr>
              <a:t>Dual_ABS_04_ABS_04_Cura </a:t>
            </a:r>
            <a:r>
              <a:rPr lang="es-ES" sz="1600" dirty="0">
                <a:latin typeface="Segoe UI Light" panose="020B0502040204020203" pitchFamily="34" charset="0"/>
              </a:rPr>
              <a:t>y en el caso de querer imprimir con boquillas 0,6mm se cargará la configuración </a:t>
            </a:r>
            <a:r>
              <a:rPr lang="es-ES" sz="1600" b="1" dirty="0" smtClean="0">
                <a:latin typeface="Segoe UI Light" panose="020B0502040204020203" pitchFamily="34" charset="0"/>
              </a:rPr>
              <a:t>Dual_ABS_06_ABS_06_Cura</a:t>
            </a:r>
            <a:r>
              <a:rPr lang="es-ES" sz="1600" b="1" dirty="0">
                <a:latin typeface="Segoe UI Light" panose="020B0502040204020203" pitchFamily="34" charset="0"/>
              </a:rPr>
              <a:t>.</a:t>
            </a:r>
            <a:endParaRPr lang="es-ES" sz="1600" dirty="0">
              <a:latin typeface="Segoe UI Light" panose="020B0502040204020203" pitchFamily="34" charset="0"/>
            </a:endParaRPr>
          </a:p>
          <a:p>
            <a:pPr marL="0" indent="0" algn="just">
              <a:lnSpc>
                <a:spcPct val="150000"/>
              </a:lnSpc>
            </a:pPr>
            <a:endParaRPr lang="es-ES" sz="1600" dirty="0">
              <a:latin typeface="Segoe UI Light" panose="020B0502040204020203" pitchFamily="34" charset="0"/>
            </a:endParaRPr>
          </a:p>
        </p:txBody>
      </p:sp>
      <p:pic>
        <p:nvPicPr>
          <p:cNvPr id="2050" name="Picture 2" descr="C:\Users\mfelis\Desktop\DUAL EXTRUDER\fotos\DSC03445.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743" t="10456" r="21755" b="7635"/>
          <a:stretch/>
        </p:blipFill>
        <p:spPr bwMode="auto">
          <a:xfrm>
            <a:off x="2105248" y="4869160"/>
            <a:ext cx="2250728" cy="1836679"/>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mfelis\Desktop\DUAL EXTRUDER\fotos\DSC0344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860" r="11760" b="11896"/>
          <a:stretch/>
        </p:blipFill>
        <p:spPr bwMode="auto">
          <a:xfrm>
            <a:off x="4860032" y="4869160"/>
            <a:ext cx="1358694" cy="1852236"/>
          </a:xfrm>
          <a:prstGeom prst="rect">
            <a:avLst/>
          </a:prstGeom>
          <a:noFill/>
          <a:extLst>
            <a:ext uri="{909E8E84-426E-40DD-AFC4-6F175D3DCCD1}">
              <a14:hiddenFill xmlns:a14="http://schemas.microsoft.com/office/drawing/2010/main">
                <a:solidFill>
                  <a:srgbClr val="FFFFFF"/>
                </a:solidFill>
              </a14:hiddenFill>
            </a:ext>
          </a:extLst>
        </p:spPr>
      </p:pic>
      <p:sp>
        <p:nvSpPr>
          <p:cNvPr id="10" name="2 Marcador de contenido"/>
          <p:cNvSpPr>
            <a:spLocks noGrp="1"/>
          </p:cNvSpPr>
          <p:nvPr>
            <p:ph type="body" sz="quarter" idx="13"/>
          </p:nvPr>
        </p:nvSpPr>
        <p:spPr>
          <a:xfrm>
            <a:off x="895324" y="1119172"/>
            <a:ext cx="7534328" cy="357190"/>
          </a:xfrm>
        </p:spPr>
        <p:txBody>
          <a:bodyPr/>
          <a:lstStyle/>
          <a:p>
            <a:r>
              <a:rPr lang="es-ES" sz="1800" dirty="0" smtClean="0">
                <a:latin typeface="Segoe UI Light" panose="020B0502040204020203" pitchFamily="34" charset="0"/>
              </a:rPr>
              <a:t>Configuraciones en Cura de BCN3D Technologies</a:t>
            </a:r>
            <a:endParaRPr lang="es-ES" sz="1800" i="1" dirty="0">
              <a:latin typeface="Segoe UI Light" panose="020B0502040204020203" pitchFamily="34" charset="0"/>
            </a:endParaRPr>
          </a:p>
        </p:txBody>
      </p:sp>
    </p:spTree>
    <p:extLst>
      <p:ext uri="{BB962C8B-B14F-4D97-AF65-F5344CB8AC3E}">
        <p14:creationId xmlns:p14="http://schemas.microsoft.com/office/powerpoint/2010/main" val="17808980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lstStyle/>
          <a:p>
            <a:r>
              <a:rPr lang="es-ES" dirty="0">
                <a:latin typeface="Segoe UI Light" panose="020B0502040204020203" pitchFamily="34" charset="0"/>
              </a:rPr>
              <a:t>Manual de impresión Dual </a:t>
            </a:r>
            <a:r>
              <a:rPr lang="es-ES" dirty="0" err="1">
                <a:latin typeface="Segoe UI Light" panose="020B0502040204020203" pitchFamily="34" charset="0"/>
              </a:rPr>
              <a:t>Extruder</a:t>
            </a:r>
            <a:r>
              <a:rPr lang="es-ES" dirty="0">
                <a:latin typeface="Segoe UI Light" panose="020B0502040204020203" pitchFamily="34" charset="0"/>
              </a:rPr>
              <a:t> con CURA</a:t>
            </a:r>
            <a:br>
              <a:rPr lang="es-ES" dirty="0">
                <a:latin typeface="Segoe UI Light" panose="020B0502040204020203" pitchFamily="34" charset="0"/>
              </a:rPr>
            </a:br>
            <a:endParaRPr lang="es-ES" dirty="0">
              <a:latin typeface="Segoe UI Light" panose="020B0502040204020203" pitchFamily="34" charset="0"/>
            </a:endParaRPr>
          </a:p>
        </p:txBody>
      </p:sp>
      <p:sp>
        <p:nvSpPr>
          <p:cNvPr id="6" name="5 Marcador de texto"/>
          <p:cNvSpPr>
            <a:spLocks noGrp="1"/>
          </p:cNvSpPr>
          <p:nvPr>
            <p:ph type="body" sz="quarter" idx="14"/>
          </p:nvPr>
        </p:nvSpPr>
        <p:spPr>
          <a:xfrm>
            <a:off x="611560" y="1592132"/>
            <a:ext cx="7715304" cy="4429156"/>
          </a:xfrm>
        </p:spPr>
        <p:txBody>
          <a:bodyPr/>
          <a:lstStyle/>
          <a:p>
            <a:pPr marL="285750" indent="-285750" algn="just">
              <a:lnSpc>
                <a:spcPct val="150000"/>
              </a:lnSpc>
              <a:buFont typeface="Arial" panose="020B0604020202020204" pitchFamily="34" charset="0"/>
              <a:buChar char="•"/>
            </a:pPr>
            <a:r>
              <a:rPr lang="es-ES" sz="1600" dirty="0" smtClean="0">
                <a:latin typeface="Segoe UI Light" panose="020B0502040204020203" pitchFamily="34" charset="0"/>
              </a:rPr>
              <a:t>PLA + PVA (soportes automáticos).</a:t>
            </a:r>
          </a:p>
          <a:p>
            <a:pPr marL="0" indent="0" algn="just">
              <a:lnSpc>
                <a:spcPct val="150000"/>
              </a:lnSpc>
            </a:pPr>
            <a:r>
              <a:rPr lang="es-ES" sz="1600" dirty="0" smtClean="0">
                <a:latin typeface="Segoe UI Light" panose="020B0502040204020203" pitchFamily="34" charset="0"/>
              </a:rPr>
              <a:t>En el caso de querer imprimir PLA con PVA se cargará la configuración </a:t>
            </a:r>
            <a:r>
              <a:rPr lang="es-ES" sz="1600" b="1" dirty="0" smtClean="0">
                <a:latin typeface="Segoe UI Light" panose="020B0502040204020203" pitchFamily="34" charset="0"/>
              </a:rPr>
              <a:t>Dual_PLA_04_PVA_04_Cura </a:t>
            </a:r>
            <a:r>
              <a:rPr lang="es-ES" sz="1600" dirty="0" smtClean="0">
                <a:latin typeface="Segoe UI Light" panose="020B0502040204020203" pitchFamily="34" charset="0"/>
              </a:rPr>
              <a:t>o la </a:t>
            </a:r>
            <a:r>
              <a:rPr lang="es-ES" sz="1600" b="1" dirty="0" smtClean="0">
                <a:latin typeface="Segoe UI Light" panose="020B0502040204020203" pitchFamily="34" charset="0"/>
              </a:rPr>
              <a:t>Dual_PLA_06_PVA_06_Cura </a:t>
            </a:r>
            <a:r>
              <a:rPr lang="es-ES" sz="1600" dirty="0" smtClean="0">
                <a:latin typeface="Segoe UI Light" panose="020B0502040204020203" pitchFamily="34" charset="0"/>
              </a:rPr>
              <a:t>en el caso de querer imprimir con boquillas 0,6mm. El segundo extrusor será el encargado de imprimir con PVA y con soportes automáticos. </a:t>
            </a:r>
          </a:p>
          <a:p>
            <a:pPr marL="0" indent="0" algn="just">
              <a:lnSpc>
                <a:spcPct val="150000"/>
              </a:lnSpc>
            </a:pPr>
            <a:r>
              <a:rPr lang="es-ES" sz="1600" dirty="0" smtClean="0">
                <a:latin typeface="Segoe UI Light" panose="020B0502040204020203" pitchFamily="34" charset="0"/>
              </a:rPr>
              <a:t>Los soportes automáticos son generados automáticamente por el programa y ya vienen definidos en la configuración.</a:t>
            </a:r>
            <a:endParaRPr lang="es-ES" sz="1600" dirty="0">
              <a:latin typeface="Segoe UI Light" panose="020B0502040204020203" pitchFamily="34" charset="0"/>
            </a:endParaRPr>
          </a:p>
        </p:txBody>
      </p:sp>
      <p:pic>
        <p:nvPicPr>
          <p:cNvPr id="3074" name="Picture 2" descr="http://i.ytimg.com/vi/c7IS8i8NJZM/maxresdefaul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224" r="18542"/>
          <a:stretch/>
        </p:blipFill>
        <p:spPr bwMode="auto">
          <a:xfrm>
            <a:off x="1907704" y="4365104"/>
            <a:ext cx="2389864" cy="223178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3ders.org/images2014/Creatr-HS-3d-printer-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4048" y="4365104"/>
            <a:ext cx="2231778" cy="2231780"/>
          </a:xfrm>
          <a:prstGeom prst="rect">
            <a:avLst/>
          </a:prstGeom>
          <a:noFill/>
          <a:extLst>
            <a:ext uri="{909E8E84-426E-40DD-AFC4-6F175D3DCCD1}">
              <a14:hiddenFill xmlns:a14="http://schemas.microsoft.com/office/drawing/2010/main">
                <a:solidFill>
                  <a:srgbClr val="FFFFFF"/>
                </a:solidFill>
              </a14:hiddenFill>
            </a:ext>
          </a:extLst>
        </p:spPr>
      </p:pic>
      <p:sp>
        <p:nvSpPr>
          <p:cNvPr id="8" name="2 Marcador de contenido"/>
          <p:cNvSpPr>
            <a:spLocks noGrp="1"/>
          </p:cNvSpPr>
          <p:nvPr>
            <p:ph type="body" sz="quarter" idx="13"/>
          </p:nvPr>
        </p:nvSpPr>
        <p:spPr>
          <a:xfrm>
            <a:off x="895324" y="1119172"/>
            <a:ext cx="7534328" cy="357190"/>
          </a:xfrm>
        </p:spPr>
        <p:txBody>
          <a:bodyPr/>
          <a:lstStyle/>
          <a:p>
            <a:r>
              <a:rPr lang="es-ES" sz="1800" dirty="0" smtClean="0">
                <a:latin typeface="Segoe UI Light" panose="020B0502040204020203" pitchFamily="34" charset="0"/>
              </a:rPr>
              <a:t>Configuraciones en Cura de BCN3D Technologies</a:t>
            </a:r>
            <a:endParaRPr lang="es-ES" sz="1800" i="1" dirty="0">
              <a:latin typeface="Segoe UI Light" panose="020B0502040204020203" pitchFamily="34" charset="0"/>
            </a:endParaRPr>
          </a:p>
        </p:txBody>
      </p:sp>
    </p:spTree>
    <p:extLst>
      <p:ext uri="{BB962C8B-B14F-4D97-AF65-F5344CB8AC3E}">
        <p14:creationId xmlns:p14="http://schemas.microsoft.com/office/powerpoint/2010/main" val="6750124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lstStyle/>
          <a:p>
            <a:r>
              <a:rPr lang="es-ES" dirty="0">
                <a:latin typeface="Segoe UI Light" panose="020B0502040204020203" pitchFamily="34" charset="0"/>
              </a:rPr>
              <a:t>Manual de impresión Dual </a:t>
            </a:r>
            <a:r>
              <a:rPr lang="es-ES" dirty="0" err="1">
                <a:latin typeface="Segoe UI Light" panose="020B0502040204020203" pitchFamily="34" charset="0"/>
              </a:rPr>
              <a:t>Extruder</a:t>
            </a:r>
            <a:r>
              <a:rPr lang="es-ES" dirty="0">
                <a:latin typeface="Segoe UI Light" panose="020B0502040204020203" pitchFamily="34" charset="0"/>
              </a:rPr>
              <a:t> con CURA</a:t>
            </a:r>
            <a:br>
              <a:rPr lang="es-ES" dirty="0">
                <a:latin typeface="Segoe UI Light" panose="020B0502040204020203" pitchFamily="34" charset="0"/>
              </a:rPr>
            </a:br>
            <a:endParaRPr lang="es-ES" dirty="0">
              <a:latin typeface="Segoe UI Light" panose="020B0502040204020203" pitchFamily="34" charset="0"/>
            </a:endParaRPr>
          </a:p>
        </p:txBody>
      </p:sp>
      <p:sp>
        <p:nvSpPr>
          <p:cNvPr id="6" name="5 Marcador de texto"/>
          <p:cNvSpPr>
            <a:spLocks noGrp="1"/>
          </p:cNvSpPr>
          <p:nvPr>
            <p:ph type="body" sz="quarter" idx="14"/>
          </p:nvPr>
        </p:nvSpPr>
        <p:spPr>
          <a:xfrm>
            <a:off x="611560" y="1592132"/>
            <a:ext cx="7715304" cy="4429156"/>
          </a:xfrm>
        </p:spPr>
        <p:txBody>
          <a:bodyPr/>
          <a:lstStyle/>
          <a:p>
            <a:pPr marL="285750" indent="-285750" algn="just">
              <a:lnSpc>
                <a:spcPct val="150000"/>
              </a:lnSpc>
              <a:buFont typeface="Arial" panose="020B0604020202020204" pitchFamily="34" charset="0"/>
              <a:buChar char="•"/>
            </a:pPr>
            <a:r>
              <a:rPr lang="es-ES" sz="1600" dirty="0">
                <a:latin typeface="Segoe UI Light" panose="020B0502040204020203" pitchFamily="34" charset="0"/>
              </a:rPr>
              <a:t>PLA + PVA (soportes automáticos).</a:t>
            </a:r>
          </a:p>
          <a:p>
            <a:pPr marL="0" indent="0" algn="just">
              <a:lnSpc>
                <a:spcPct val="150000"/>
              </a:lnSpc>
            </a:pPr>
            <a:r>
              <a:rPr lang="es-ES" sz="1600" dirty="0" smtClean="0">
                <a:latin typeface="Segoe UI Light" panose="020B0502040204020203" pitchFamily="34" charset="0"/>
              </a:rPr>
              <a:t>Hay que tener en cuenta que en este caso solo cargamos 1 archivo .</a:t>
            </a:r>
            <a:r>
              <a:rPr lang="es-ES" sz="1600" dirty="0" err="1" smtClean="0">
                <a:latin typeface="Segoe UI Light" panose="020B0502040204020203" pitchFamily="34" charset="0"/>
              </a:rPr>
              <a:t>stl</a:t>
            </a:r>
            <a:r>
              <a:rPr lang="es-ES" sz="1600" dirty="0" smtClean="0">
                <a:latin typeface="Segoe UI Light" panose="020B0502040204020203" pitchFamily="34" charset="0"/>
              </a:rPr>
              <a:t> en Cura. Este corresponde a la pieza que se va a imprimir y será el otro extrusor el que se encargará de hacer los soportes. Los soportes ya vienen por defecto en la configuración, en el caso de querer modificar parámetros, se deberá ir al menú </a:t>
            </a:r>
            <a:r>
              <a:rPr lang="es-ES" sz="1600" i="1" dirty="0" err="1" smtClean="0">
                <a:latin typeface="Segoe UI Light" panose="020B0502040204020203" pitchFamily="34" charset="0"/>
              </a:rPr>
              <a:t>Expert</a:t>
            </a:r>
            <a:r>
              <a:rPr lang="es-ES" sz="1600" i="1" dirty="0">
                <a:latin typeface="Segoe UI Light" panose="020B0502040204020203" pitchFamily="34" charset="0"/>
              </a:rPr>
              <a:t> </a:t>
            </a:r>
            <a:r>
              <a:rPr lang="es-ES" sz="1600" i="1" dirty="0" smtClean="0">
                <a:latin typeface="Segoe UI Light" panose="020B0502040204020203" pitchFamily="34" charset="0"/>
                <a:sym typeface="Wingdings" panose="05000000000000000000" pitchFamily="2" charset="2"/>
              </a:rPr>
              <a:t> Open </a:t>
            </a:r>
            <a:r>
              <a:rPr lang="es-ES" sz="1600" i="1" dirty="0" err="1" smtClean="0">
                <a:latin typeface="Segoe UI Light" panose="020B0502040204020203" pitchFamily="34" charset="0"/>
                <a:sym typeface="Wingdings" panose="05000000000000000000" pitchFamily="2" charset="2"/>
              </a:rPr>
              <a:t>expert</a:t>
            </a:r>
            <a:r>
              <a:rPr lang="es-ES" sz="1600" i="1" dirty="0" smtClean="0">
                <a:latin typeface="Segoe UI Light" panose="020B0502040204020203" pitchFamily="34" charset="0"/>
                <a:sym typeface="Wingdings" panose="05000000000000000000" pitchFamily="2" charset="2"/>
              </a:rPr>
              <a:t> </a:t>
            </a:r>
            <a:r>
              <a:rPr lang="es-ES" sz="1600" i="1" dirty="0" err="1" smtClean="0">
                <a:latin typeface="Segoe UI Light" panose="020B0502040204020203" pitchFamily="34" charset="0"/>
                <a:sym typeface="Wingdings" panose="05000000000000000000" pitchFamily="2" charset="2"/>
              </a:rPr>
              <a:t>settings</a:t>
            </a:r>
            <a:r>
              <a:rPr lang="es-ES" sz="1600" i="1" dirty="0" smtClean="0">
                <a:latin typeface="Segoe UI Light" panose="020B0502040204020203" pitchFamily="34" charset="0"/>
                <a:sym typeface="Wingdings" panose="05000000000000000000" pitchFamily="2" charset="2"/>
              </a:rPr>
              <a:t>. </a:t>
            </a:r>
            <a:endParaRPr lang="es-ES" sz="1600" i="1" dirty="0" smtClean="0">
              <a:latin typeface="Segoe UI Light" panose="020B0502040204020203" pitchFamily="34" charset="0"/>
            </a:endParaRPr>
          </a:p>
          <a:p>
            <a:pPr algn="just">
              <a:lnSpc>
                <a:spcPct val="150000"/>
              </a:lnSpc>
              <a:buAutoNum type="arabicPeriod" startAt="6"/>
            </a:pPr>
            <a:endParaRPr lang="es-ES" sz="1600" dirty="0">
              <a:latin typeface="Segoe UI Light" panose="020B0502040204020203" pitchFamily="34" charset="0"/>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7619" t="13095" r="25000" b="62054"/>
          <a:stretch/>
        </p:blipFill>
        <p:spPr bwMode="auto">
          <a:xfrm>
            <a:off x="683568" y="4039344"/>
            <a:ext cx="3338285" cy="2423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4067944" y="3861048"/>
            <a:ext cx="4176464" cy="2677656"/>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s-ES" sz="1400" i="1" dirty="0" err="1" smtClean="0">
                <a:latin typeface="Segoe UI Light" panose="020B0502040204020203" pitchFamily="34" charset="0"/>
              </a:rPr>
              <a:t>Structure</a:t>
            </a:r>
            <a:r>
              <a:rPr lang="es-ES" sz="1400" i="1" dirty="0" smtClean="0">
                <a:latin typeface="Segoe UI Light" panose="020B0502040204020203" pitchFamily="34" charset="0"/>
              </a:rPr>
              <a:t> </a:t>
            </a:r>
            <a:r>
              <a:rPr lang="es-ES" sz="1400" i="1" dirty="0" err="1" smtClean="0">
                <a:latin typeface="Segoe UI Light" panose="020B0502040204020203" pitchFamily="34" charset="0"/>
              </a:rPr>
              <a:t>type</a:t>
            </a:r>
            <a:r>
              <a:rPr lang="es-ES" sz="1400" i="1" dirty="0" smtClean="0">
                <a:latin typeface="Segoe UI Light" panose="020B0502040204020203" pitchFamily="34" charset="0"/>
              </a:rPr>
              <a:t> </a:t>
            </a:r>
            <a:r>
              <a:rPr lang="es-ES" sz="1400" dirty="0" smtClean="0">
                <a:latin typeface="Segoe UI Light" panose="020B0502040204020203" pitchFamily="34" charset="0"/>
              </a:rPr>
              <a:t>es el patrón de </a:t>
            </a:r>
            <a:r>
              <a:rPr lang="es-ES" sz="1400" dirty="0" err="1" smtClean="0">
                <a:latin typeface="Segoe UI Light" panose="020B0502040204020203" pitchFamily="34" charset="0"/>
              </a:rPr>
              <a:t>infill</a:t>
            </a:r>
            <a:r>
              <a:rPr lang="es-ES" sz="1400" dirty="0" smtClean="0">
                <a:latin typeface="Segoe UI Light" panose="020B0502040204020203" pitchFamily="34" charset="0"/>
              </a:rPr>
              <a:t> del soporte. </a:t>
            </a:r>
            <a:endParaRPr lang="es-ES" sz="1400" i="1" dirty="0" smtClean="0">
              <a:latin typeface="Segoe UI Light" panose="020B0502040204020203" pitchFamily="34" charset="0"/>
            </a:endParaRPr>
          </a:p>
          <a:p>
            <a:pPr marL="285750" indent="-285750" algn="just">
              <a:lnSpc>
                <a:spcPct val="150000"/>
              </a:lnSpc>
              <a:buFont typeface="Arial" panose="020B0604020202020204" pitchFamily="34" charset="0"/>
              <a:buChar char="•"/>
            </a:pPr>
            <a:r>
              <a:rPr lang="es-ES" sz="1400" i="1" dirty="0" err="1" smtClean="0">
                <a:latin typeface="Segoe UI Light" panose="020B0502040204020203" pitchFamily="34" charset="0"/>
              </a:rPr>
              <a:t>Overhang</a:t>
            </a:r>
            <a:r>
              <a:rPr lang="es-ES" sz="1400" i="1" dirty="0" smtClean="0">
                <a:latin typeface="Segoe UI Light" panose="020B0502040204020203" pitchFamily="34" charset="0"/>
              </a:rPr>
              <a:t> </a:t>
            </a:r>
            <a:r>
              <a:rPr lang="es-ES" sz="1400" i="1" dirty="0" err="1" smtClean="0">
                <a:latin typeface="Segoe UI Light" panose="020B0502040204020203" pitchFamily="34" charset="0"/>
              </a:rPr>
              <a:t>angles</a:t>
            </a:r>
            <a:r>
              <a:rPr lang="es-ES" sz="1400" i="1" dirty="0" smtClean="0">
                <a:latin typeface="Segoe UI Light" panose="020B0502040204020203" pitchFamily="34" charset="0"/>
              </a:rPr>
              <a:t> </a:t>
            </a:r>
            <a:r>
              <a:rPr lang="es-ES" sz="1400" i="1" dirty="0" err="1">
                <a:latin typeface="Segoe UI Light" panose="020B0502040204020203" pitchFamily="34" charset="0"/>
              </a:rPr>
              <a:t>f</a:t>
            </a:r>
            <a:r>
              <a:rPr lang="es-ES" sz="1400" i="1" dirty="0" err="1" smtClean="0">
                <a:latin typeface="Segoe UI Light" panose="020B0502040204020203" pitchFamily="34" charset="0"/>
              </a:rPr>
              <a:t>or</a:t>
            </a:r>
            <a:r>
              <a:rPr lang="es-ES" sz="1400" i="1" dirty="0" smtClean="0">
                <a:latin typeface="Segoe UI Light" panose="020B0502040204020203" pitchFamily="34" charset="0"/>
              </a:rPr>
              <a:t> </a:t>
            </a:r>
            <a:r>
              <a:rPr lang="es-ES" sz="1400" i="1" dirty="0" err="1" smtClean="0">
                <a:latin typeface="Segoe UI Light" panose="020B0502040204020203" pitchFamily="34" charset="0"/>
              </a:rPr>
              <a:t>support</a:t>
            </a:r>
            <a:r>
              <a:rPr lang="es-ES" sz="1400" i="1" dirty="0" smtClean="0">
                <a:latin typeface="Segoe UI Light" panose="020B0502040204020203" pitchFamily="34" charset="0"/>
              </a:rPr>
              <a:t> </a:t>
            </a:r>
            <a:r>
              <a:rPr lang="es-ES" sz="1400" dirty="0" smtClean="0">
                <a:latin typeface="Segoe UI Light" panose="020B0502040204020203" pitchFamily="34" charset="0"/>
              </a:rPr>
              <a:t>indica a partir de que ángulo se van a generar soportes. </a:t>
            </a:r>
          </a:p>
          <a:p>
            <a:pPr marL="285750" indent="-285750" algn="just">
              <a:lnSpc>
                <a:spcPct val="150000"/>
              </a:lnSpc>
              <a:buFont typeface="Arial" panose="020B0604020202020204" pitchFamily="34" charset="0"/>
              <a:buChar char="•"/>
            </a:pPr>
            <a:r>
              <a:rPr lang="es-ES" sz="1400" i="1" dirty="0" err="1" smtClean="0">
                <a:latin typeface="Segoe UI Light" panose="020B0502040204020203" pitchFamily="34" charset="0"/>
              </a:rPr>
              <a:t>Fill</a:t>
            </a:r>
            <a:r>
              <a:rPr lang="es-ES" sz="1400" i="1" dirty="0" smtClean="0">
                <a:latin typeface="Segoe UI Light" panose="020B0502040204020203" pitchFamily="34" charset="0"/>
              </a:rPr>
              <a:t> </a:t>
            </a:r>
            <a:r>
              <a:rPr lang="es-ES" sz="1400" i="1" dirty="0" err="1" smtClean="0">
                <a:latin typeface="Segoe UI Light" panose="020B0502040204020203" pitchFamily="34" charset="0"/>
              </a:rPr>
              <a:t>amount</a:t>
            </a:r>
            <a:r>
              <a:rPr lang="es-ES" sz="1400" i="1" dirty="0" smtClean="0">
                <a:latin typeface="Segoe UI Light" panose="020B0502040204020203" pitchFamily="34" charset="0"/>
              </a:rPr>
              <a:t> </a:t>
            </a:r>
            <a:r>
              <a:rPr lang="es-ES" sz="1400" dirty="0" smtClean="0">
                <a:latin typeface="Segoe UI Light" panose="020B0502040204020203" pitchFamily="34" charset="0"/>
              </a:rPr>
              <a:t>es el </a:t>
            </a:r>
            <a:r>
              <a:rPr lang="es-ES" sz="1400" dirty="0" err="1" smtClean="0">
                <a:latin typeface="Segoe UI Light" panose="020B0502040204020203" pitchFamily="34" charset="0"/>
              </a:rPr>
              <a:t>infill</a:t>
            </a:r>
            <a:r>
              <a:rPr lang="es-ES" sz="1400" dirty="0" smtClean="0">
                <a:latin typeface="Segoe UI Light" panose="020B0502040204020203" pitchFamily="34" charset="0"/>
              </a:rPr>
              <a:t> que va a tener el soporte. </a:t>
            </a:r>
          </a:p>
          <a:p>
            <a:pPr marL="285750" indent="-285750" algn="just">
              <a:lnSpc>
                <a:spcPct val="150000"/>
              </a:lnSpc>
              <a:buFont typeface="Arial" panose="020B0604020202020204" pitchFamily="34" charset="0"/>
              <a:buChar char="•"/>
            </a:pPr>
            <a:r>
              <a:rPr lang="es-ES" sz="1400" i="1" dirty="0" err="1" smtClean="0">
                <a:latin typeface="Segoe UI Light" panose="020B0502040204020203" pitchFamily="34" charset="0"/>
              </a:rPr>
              <a:t>Distance</a:t>
            </a:r>
            <a:r>
              <a:rPr lang="es-ES" sz="1400" i="1" dirty="0" smtClean="0">
                <a:latin typeface="Segoe UI Light" panose="020B0502040204020203" pitchFamily="34" charset="0"/>
              </a:rPr>
              <a:t> X/Y </a:t>
            </a:r>
            <a:r>
              <a:rPr lang="es-ES" sz="1400" dirty="0" smtClean="0">
                <a:latin typeface="Segoe UI Light" panose="020B0502040204020203" pitchFamily="34" charset="0"/>
              </a:rPr>
              <a:t>se refiere al espacio en X e Y que tendrá la pieza respecto al soporte. </a:t>
            </a:r>
          </a:p>
          <a:p>
            <a:pPr marL="285750" indent="-285750" algn="just">
              <a:lnSpc>
                <a:spcPct val="150000"/>
              </a:lnSpc>
              <a:buFont typeface="Arial" panose="020B0604020202020204" pitchFamily="34" charset="0"/>
              <a:buChar char="•"/>
            </a:pPr>
            <a:r>
              <a:rPr lang="es-ES" sz="1400" i="1" dirty="0" err="1" smtClean="0">
                <a:latin typeface="Segoe UI Light" panose="020B0502040204020203" pitchFamily="34" charset="0"/>
              </a:rPr>
              <a:t>Distance</a:t>
            </a:r>
            <a:r>
              <a:rPr lang="es-ES" sz="1400" i="1" dirty="0" smtClean="0">
                <a:latin typeface="Segoe UI Light" panose="020B0502040204020203" pitchFamily="34" charset="0"/>
              </a:rPr>
              <a:t> Z </a:t>
            </a:r>
            <a:r>
              <a:rPr lang="es-ES" sz="1400" dirty="0" smtClean="0">
                <a:latin typeface="Segoe UI Light" panose="020B0502040204020203" pitchFamily="34" charset="0"/>
              </a:rPr>
              <a:t>se refiere al espacio en Z que tendrá la pieza respecto el soporte. </a:t>
            </a:r>
            <a:endParaRPr lang="es-ES" sz="1400" dirty="0">
              <a:latin typeface="Segoe UI Light" panose="020B0502040204020203" pitchFamily="34" charset="0"/>
            </a:endParaRPr>
          </a:p>
        </p:txBody>
      </p:sp>
      <p:sp>
        <p:nvSpPr>
          <p:cNvPr id="8" name="2 Marcador de contenido"/>
          <p:cNvSpPr>
            <a:spLocks noGrp="1"/>
          </p:cNvSpPr>
          <p:nvPr>
            <p:ph type="body" sz="quarter" idx="13"/>
          </p:nvPr>
        </p:nvSpPr>
        <p:spPr>
          <a:xfrm>
            <a:off x="895324" y="1119172"/>
            <a:ext cx="7534328" cy="357190"/>
          </a:xfrm>
        </p:spPr>
        <p:txBody>
          <a:bodyPr/>
          <a:lstStyle/>
          <a:p>
            <a:r>
              <a:rPr lang="es-ES" sz="1800" dirty="0" smtClean="0">
                <a:latin typeface="Segoe UI Light" panose="020B0502040204020203" pitchFamily="34" charset="0"/>
              </a:rPr>
              <a:t>Configuraciones en Cura de BCN3D Technologies</a:t>
            </a:r>
            <a:endParaRPr lang="es-ES" sz="1800" i="1" dirty="0">
              <a:latin typeface="Segoe UI Light" panose="020B0502040204020203" pitchFamily="34" charset="0"/>
            </a:endParaRPr>
          </a:p>
        </p:txBody>
      </p:sp>
    </p:spTree>
    <p:extLst>
      <p:ext uri="{BB962C8B-B14F-4D97-AF65-F5344CB8AC3E}">
        <p14:creationId xmlns:p14="http://schemas.microsoft.com/office/powerpoint/2010/main" val="24791260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lstStyle/>
          <a:p>
            <a:r>
              <a:rPr lang="es-ES" dirty="0">
                <a:latin typeface="Segoe UI Light" panose="020B0502040204020203" pitchFamily="34" charset="0"/>
              </a:rPr>
              <a:t>Manual de impresión Dual </a:t>
            </a:r>
            <a:r>
              <a:rPr lang="es-ES" dirty="0" err="1">
                <a:latin typeface="Segoe UI Light" panose="020B0502040204020203" pitchFamily="34" charset="0"/>
              </a:rPr>
              <a:t>Extruder</a:t>
            </a:r>
            <a:r>
              <a:rPr lang="es-ES" dirty="0">
                <a:latin typeface="Segoe UI Light" panose="020B0502040204020203" pitchFamily="34" charset="0"/>
              </a:rPr>
              <a:t> con CURA</a:t>
            </a:r>
            <a:br>
              <a:rPr lang="es-ES" dirty="0">
                <a:latin typeface="Segoe UI Light" panose="020B0502040204020203" pitchFamily="34" charset="0"/>
              </a:rPr>
            </a:br>
            <a:endParaRPr lang="es-ES" dirty="0">
              <a:latin typeface="Segoe UI Light" panose="020B0502040204020203" pitchFamily="34" charset="0"/>
            </a:endParaRPr>
          </a:p>
        </p:txBody>
      </p:sp>
      <p:sp>
        <p:nvSpPr>
          <p:cNvPr id="6" name="5 Marcador de texto"/>
          <p:cNvSpPr>
            <a:spLocks noGrp="1"/>
          </p:cNvSpPr>
          <p:nvPr>
            <p:ph type="body" sz="quarter" idx="14"/>
          </p:nvPr>
        </p:nvSpPr>
        <p:spPr>
          <a:xfrm>
            <a:off x="611560" y="1592132"/>
            <a:ext cx="7715304" cy="4429156"/>
          </a:xfrm>
        </p:spPr>
        <p:txBody>
          <a:bodyPr/>
          <a:lstStyle/>
          <a:p>
            <a:pPr marL="285750" indent="-285750" algn="just">
              <a:lnSpc>
                <a:spcPct val="150000"/>
              </a:lnSpc>
              <a:buFont typeface="Arial" panose="020B0604020202020204" pitchFamily="34" charset="0"/>
              <a:buChar char="•"/>
            </a:pPr>
            <a:r>
              <a:rPr lang="es-ES" sz="1600" dirty="0" smtClean="0">
                <a:latin typeface="Segoe UI Light" panose="020B0502040204020203" pitchFamily="34" charset="0"/>
              </a:rPr>
              <a:t>PLA + </a:t>
            </a:r>
            <a:r>
              <a:rPr lang="es-ES" sz="1600" dirty="0" err="1" smtClean="0">
                <a:latin typeface="Segoe UI Light" panose="020B0502040204020203" pitchFamily="34" charset="0"/>
              </a:rPr>
              <a:t>FilaFlex</a:t>
            </a:r>
            <a:r>
              <a:rPr lang="es-ES" sz="1600" dirty="0" smtClean="0">
                <a:latin typeface="Segoe UI Light" panose="020B0502040204020203" pitchFamily="34" charset="0"/>
              </a:rPr>
              <a:t>.</a:t>
            </a:r>
          </a:p>
          <a:p>
            <a:pPr marL="0" indent="0" algn="just">
              <a:lnSpc>
                <a:spcPct val="150000"/>
              </a:lnSpc>
            </a:pPr>
            <a:r>
              <a:rPr lang="es-ES" sz="1600" dirty="0" smtClean="0">
                <a:latin typeface="Segoe UI Light" panose="020B0502040204020203" pitchFamily="34" charset="0"/>
              </a:rPr>
              <a:t>En </a:t>
            </a:r>
            <a:r>
              <a:rPr lang="es-ES" sz="1600" dirty="0">
                <a:latin typeface="Segoe UI Light" panose="020B0502040204020203" pitchFamily="34" charset="0"/>
              </a:rPr>
              <a:t>el caso de querer imprimir PLA con </a:t>
            </a:r>
            <a:r>
              <a:rPr lang="es-ES" sz="1600" dirty="0" err="1">
                <a:latin typeface="Segoe UI Light" panose="020B0502040204020203" pitchFamily="34" charset="0"/>
              </a:rPr>
              <a:t>FilaFlex</a:t>
            </a:r>
            <a:r>
              <a:rPr lang="es-ES" sz="1600" dirty="0">
                <a:latin typeface="Segoe UI Light" panose="020B0502040204020203" pitchFamily="34" charset="0"/>
              </a:rPr>
              <a:t> se cargará la configuración </a:t>
            </a:r>
            <a:r>
              <a:rPr lang="es-ES" sz="1600" b="1" dirty="0">
                <a:latin typeface="Segoe UI Light" panose="020B0502040204020203" pitchFamily="34" charset="0"/>
              </a:rPr>
              <a:t>Dual_PLA_06_FilaFlex_06_Cura. </a:t>
            </a:r>
            <a:endParaRPr lang="es-ES" sz="1600" i="1" dirty="0">
              <a:latin typeface="Segoe UI Light" panose="020B0502040204020203" pitchFamily="34" charset="0"/>
            </a:endParaRPr>
          </a:p>
          <a:p>
            <a:pPr marL="0" indent="0" algn="just">
              <a:lnSpc>
                <a:spcPct val="150000"/>
              </a:lnSpc>
            </a:pPr>
            <a:endParaRPr lang="es-ES" sz="1600" dirty="0" smtClean="0">
              <a:latin typeface="Segoe UI Light" panose="020B0502040204020203" pitchFamily="34" charset="0"/>
            </a:endParaRPr>
          </a:p>
          <a:p>
            <a:pPr marL="0" indent="0" algn="just">
              <a:lnSpc>
                <a:spcPct val="150000"/>
              </a:lnSpc>
            </a:pPr>
            <a:r>
              <a:rPr lang="es-ES" sz="1600" dirty="0" smtClean="0">
                <a:latin typeface="Segoe UI Light" panose="020B0502040204020203" pitchFamily="34" charset="0"/>
              </a:rPr>
              <a:t> </a:t>
            </a:r>
          </a:p>
          <a:p>
            <a:pPr marL="285750" indent="-285750" algn="just">
              <a:lnSpc>
                <a:spcPct val="150000"/>
              </a:lnSpc>
              <a:buFont typeface="Arial" panose="020B0604020202020204" pitchFamily="34" charset="0"/>
              <a:buChar char="•"/>
            </a:pPr>
            <a:endParaRPr lang="es-ES" sz="1600" dirty="0" smtClean="0">
              <a:latin typeface="Segoe UI Light" panose="020B0502040204020203" pitchFamily="34" charset="0"/>
            </a:endParaRPr>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5124" y="2960807"/>
            <a:ext cx="3386601" cy="2414106"/>
          </a:xfrm>
          <a:prstGeom prst="rect">
            <a:avLst/>
          </a:prstGeom>
        </p:spPr>
      </p:pic>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5616" y="2960807"/>
            <a:ext cx="2983557" cy="2332689"/>
          </a:xfrm>
          <a:prstGeom prst="rect">
            <a:avLst/>
          </a:prstGeom>
        </p:spPr>
      </p:pic>
      <p:pic>
        <p:nvPicPr>
          <p:cNvPr id="3" name="Imagen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18622" y="4983455"/>
            <a:ext cx="3851920" cy="1769262"/>
          </a:xfrm>
          <a:prstGeom prst="rect">
            <a:avLst/>
          </a:prstGeom>
        </p:spPr>
      </p:pic>
      <p:sp>
        <p:nvSpPr>
          <p:cNvPr id="9" name="2 Marcador de contenido"/>
          <p:cNvSpPr>
            <a:spLocks noGrp="1"/>
          </p:cNvSpPr>
          <p:nvPr>
            <p:ph type="body" sz="quarter" idx="13"/>
          </p:nvPr>
        </p:nvSpPr>
        <p:spPr>
          <a:xfrm>
            <a:off x="895324" y="1119172"/>
            <a:ext cx="7534328" cy="357190"/>
          </a:xfrm>
        </p:spPr>
        <p:txBody>
          <a:bodyPr/>
          <a:lstStyle/>
          <a:p>
            <a:r>
              <a:rPr lang="es-ES" sz="1800" dirty="0" smtClean="0">
                <a:latin typeface="Segoe UI Light" panose="020B0502040204020203" pitchFamily="34" charset="0"/>
              </a:rPr>
              <a:t>Configuraciones en Cura de BCN3D Technologies</a:t>
            </a:r>
            <a:endParaRPr lang="es-ES" sz="1800" i="1" dirty="0">
              <a:latin typeface="Segoe UI Light" panose="020B0502040204020203" pitchFamily="34" charset="0"/>
            </a:endParaRPr>
          </a:p>
        </p:txBody>
      </p:sp>
    </p:spTree>
    <p:extLst>
      <p:ext uri="{BB962C8B-B14F-4D97-AF65-F5344CB8AC3E}">
        <p14:creationId xmlns:p14="http://schemas.microsoft.com/office/powerpoint/2010/main" val="28613873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lstStyle/>
          <a:p>
            <a:r>
              <a:rPr lang="es-ES" dirty="0">
                <a:latin typeface="Segoe UI Light" panose="020B0502040204020203" pitchFamily="34" charset="0"/>
              </a:rPr>
              <a:t>Manual de impresión Dual </a:t>
            </a:r>
            <a:r>
              <a:rPr lang="es-ES" dirty="0" err="1">
                <a:latin typeface="Segoe UI Light" panose="020B0502040204020203" pitchFamily="34" charset="0"/>
              </a:rPr>
              <a:t>Extruder</a:t>
            </a:r>
            <a:r>
              <a:rPr lang="es-ES" dirty="0">
                <a:latin typeface="Segoe UI Light" panose="020B0502040204020203" pitchFamily="34" charset="0"/>
              </a:rPr>
              <a:t> con CURA</a:t>
            </a:r>
            <a:br>
              <a:rPr lang="es-ES" dirty="0">
                <a:latin typeface="Segoe UI Light" panose="020B0502040204020203" pitchFamily="34" charset="0"/>
              </a:rPr>
            </a:br>
            <a:endParaRPr lang="es-ES" dirty="0">
              <a:latin typeface="Segoe UI Light" panose="020B0502040204020203" pitchFamily="34" charset="0"/>
            </a:endParaRPr>
          </a:p>
        </p:txBody>
      </p:sp>
      <p:sp>
        <p:nvSpPr>
          <p:cNvPr id="6" name="5 Marcador de texto"/>
          <p:cNvSpPr>
            <a:spLocks noGrp="1"/>
          </p:cNvSpPr>
          <p:nvPr>
            <p:ph type="body" sz="quarter" idx="14"/>
          </p:nvPr>
        </p:nvSpPr>
        <p:spPr>
          <a:xfrm>
            <a:off x="611560" y="1592132"/>
            <a:ext cx="7715304" cy="4429156"/>
          </a:xfrm>
        </p:spPr>
        <p:txBody>
          <a:bodyPr/>
          <a:lstStyle/>
          <a:p>
            <a:pPr marL="285750" indent="-285750" algn="just">
              <a:lnSpc>
                <a:spcPct val="150000"/>
              </a:lnSpc>
              <a:buFont typeface="Arial" panose="020B0604020202020204" pitchFamily="34" charset="0"/>
              <a:buChar char="•"/>
            </a:pPr>
            <a:r>
              <a:rPr lang="es-ES" sz="1600" dirty="0" smtClean="0">
                <a:latin typeface="Segoe UI Light" panose="020B0502040204020203" pitchFamily="34" charset="0"/>
              </a:rPr>
              <a:t>PLA + </a:t>
            </a:r>
            <a:r>
              <a:rPr lang="es-ES" sz="1600" dirty="0" err="1" smtClean="0">
                <a:latin typeface="Segoe UI Light" panose="020B0502040204020203" pitchFamily="34" charset="0"/>
              </a:rPr>
              <a:t>FilaFlex</a:t>
            </a:r>
            <a:r>
              <a:rPr lang="es-ES" sz="1600" dirty="0" smtClean="0">
                <a:latin typeface="Segoe UI Light" panose="020B0502040204020203" pitchFamily="34" charset="0"/>
              </a:rPr>
              <a:t> </a:t>
            </a:r>
          </a:p>
          <a:p>
            <a:pPr marL="0" indent="0" algn="just">
              <a:lnSpc>
                <a:spcPct val="150000"/>
              </a:lnSpc>
            </a:pPr>
            <a:r>
              <a:rPr lang="es-ES" sz="1600" dirty="0">
                <a:latin typeface="Segoe UI Light" panose="020B0502040204020203" pitchFamily="34" charset="0"/>
              </a:rPr>
              <a:t>Esta combinación de materiales es la más difícil ya no solo por el echo de que uno es rígido y el otro flexible, sino porque el </a:t>
            </a:r>
            <a:r>
              <a:rPr lang="es-ES" sz="1600" b="1" dirty="0" err="1">
                <a:latin typeface="Segoe UI Light" panose="020B0502040204020203" pitchFamily="34" charset="0"/>
              </a:rPr>
              <a:t>FilaFlex</a:t>
            </a:r>
            <a:r>
              <a:rPr lang="es-ES" sz="1600" b="1" dirty="0">
                <a:latin typeface="Segoe UI Light" panose="020B0502040204020203" pitchFamily="34" charset="0"/>
              </a:rPr>
              <a:t> requiere de una boquilla 0,6mm y de un </a:t>
            </a:r>
            <a:r>
              <a:rPr lang="es-ES" sz="1600" b="1" i="1" dirty="0" err="1">
                <a:latin typeface="Segoe UI Light" panose="020B0502040204020203" pitchFamily="34" charset="0"/>
              </a:rPr>
              <a:t>flow</a:t>
            </a:r>
            <a:r>
              <a:rPr lang="es-ES" sz="1600" b="1" dirty="0">
                <a:latin typeface="Segoe UI Light" panose="020B0502040204020203" pitchFamily="34" charset="0"/>
              </a:rPr>
              <a:t> </a:t>
            </a:r>
            <a:r>
              <a:rPr lang="es-ES" sz="1600" b="1" dirty="0" smtClean="0">
                <a:latin typeface="Segoe UI Light" panose="020B0502040204020203" pitchFamily="34" charset="0"/>
              </a:rPr>
              <a:t> superior </a:t>
            </a:r>
            <a:r>
              <a:rPr lang="es-ES" sz="1600" dirty="0" smtClean="0">
                <a:latin typeface="Segoe UI Light" panose="020B0502040204020203" pitchFamily="34" charset="0"/>
              </a:rPr>
              <a:t>(aspecto que ya viene configurado en la </a:t>
            </a:r>
            <a:r>
              <a:rPr lang="es-ES" sz="1600" smtClean="0">
                <a:latin typeface="Segoe UI Light" panose="020B0502040204020203" pitchFamily="34" charset="0"/>
              </a:rPr>
              <a:t>configuración proporcionada)</a:t>
            </a:r>
            <a:r>
              <a:rPr lang="es-ES" sz="1600" b="1" smtClean="0">
                <a:latin typeface="Segoe UI Light" panose="020B0502040204020203" pitchFamily="34" charset="0"/>
              </a:rPr>
              <a:t>. </a:t>
            </a:r>
            <a:endParaRPr lang="es-ES" sz="1600" b="1" dirty="0">
              <a:latin typeface="Segoe UI Light" panose="020B0502040204020203" pitchFamily="34" charset="0"/>
            </a:endParaRPr>
          </a:p>
          <a:p>
            <a:pPr marL="0" indent="0" algn="just">
              <a:lnSpc>
                <a:spcPct val="150000"/>
              </a:lnSpc>
            </a:pPr>
            <a:r>
              <a:rPr lang="es-ES" sz="1600" dirty="0" smtClean="0">
                <a:latin typeface="Segoe UI Light" panose="020B0502040204020203" pitchFamily="34" charset="0"/>
              </a:rPr>
              <a:t>Un inconveniente que tiene Cura para el doble extrusor es que no permite diferenciar entre diámetros de boquillas entre un extrusor y el otro. Por lo tanto </a:t>
            </a:r>
            <a:r>
              <a:rPr lang="es-ES" sz="1600" b="1" dirty="0" smtClean="0">
                <a:latin typeface="Segoe UI Light" panose="020B0502040204020203" pitchFamily="34" charset="0"/>
              </a:rPr>
              <a:t>se recomienda cambiar las dos boquillas a 0,6mm </a:t>
            </a:r>
            <a:r>
              <a:rPr lang="es-ES" sz="1600" dirty="0" smtClean="0">
                <a:latin typeface="Segoe UI Light" panose="020B0502040204020203" pitchFamily="34" charset="0"/>
              </a:rPr>
              <a:t>(consultar el punto 11 del manual de usuario para ver como cambiar una boquilla). </a:t>
            </a:r>
          </a:p>
          <a:p>
            <a:pPr marL="0" indent="0" algn="just">
              <a:lnSpc>
                <a:spcPct val="150000"/>
              </a:lnSpc>
            </a:pPr>
            <a:r>
              <a:rPr lang="es-ES" sz="1600" dirty="0">
                <a:latin typeface="Segoe UI Light" panose="020B0502040204020203" pitchFamily="34" charset="0"/>
              </a:rPr>
              <a:t>En el caso que solo se disponga de una boquilla de 0,6mm y la otra de 0,4mm se recomienda usar Slic3r o ejecutar el </a:t>
            </a:r>
            <a:r>
              <a:rPr lang="es-ES" sz="1600" i="1" dirty="0" err="1">
                <a:latin typeface="Segoe UI Light" panose="020B0502040204020203" pitchFamily="34" charset="0"/>
              </a:rPr>
              <a:t>plugin</a:t>
            </a:r>
            <a:r>
              <a:rPr lang="es-ES" sz="1600" i="1" dirty="0">
                <a:latin typeface="Segoe UI Light" panose="020B0502040204020203" pitchFamily="34" charset="0"/>
              </a:rPr>
              <a:t> </a:t>
            </a:r>
            <a:r>
              <a:rPr lang="es-ES" sz="1600" i="1" dirty="0" err="1">
                <a:latin typeface="Segoe UI Light" panose="020B0502040204020203" pitchFamily="34" charset="0"/>
              </a:rPr>
              <a:t>Tweak</a:t>
            </a:r>
            <a:r>
              <a:rPr lang="es-ES" sz="1600" i="1" dirty="0">
                <a:latin typeface="Segoe UI Light" panose="020B0502040204020203" pitchFamily="34" charset="0"/>
              </a:rPr>
              <a:t> at Z </a:t>
            </a:r>
            <a:r>
              <a:rPr lang="es-ES" sz="1600" dirty="0">
                <a:latin typeface="Segoe UI Light" panose="020B0502040204020203" pitchFamily="34" charset="0"/>
              </a:rPr>
              <a:t>de Cura y modificar el </a:t>
            </a:r>
            <a:r>
              <a:rPr lang="es-ES" sz="1600" i="1" dirty="0" err="1">
                <a:latin typeface="Segoe UI Light" panose="020B0502040204020203" pitchFamily="34" charset="0"/>
              </a:rPr>
              <a:t>flow</a:t>
            </a:r>
            <a:r>
              <a:rPr lang="es-ES" sz="1600" i="1" dirty="0">
                <a:latin typeface="Segoe UI Light" panose="020B0502040204020203" pitchFamily="34" charset="0"/>
              </a:rPr>
              <a:t>. </a:t>
            </a:r>
          </a:p>
          <a:p>
            <a:pPr marL="0" indent="0" algn="just">
              <a:lnSpc>
                <a:spcPct val="150000"/>
              </a:lnSpc>
            </a:pPr>
            <a:endParaRPr lang="es-ES" sz="1600" dirty="0" smtClean="0">
              <a:latin typeface="Segoe UI Light" panose="020B0502040204020203" pitchFamily="34" charset="0"/>
            </a:endParaRPr>
          </a:p>
        </p:txBody>
      </p:sp>
      <p:sp>
        <p:nvSpPr>
          <p:cNvPr id="8" name="2 Marcador de contenido"/>
          <p:cNvSpPr>
            <a:spLocks noGrp="1"/>
          </p:cNvSpPr>
          <p:nvPr>
            <p:ph type="body" sz="quarter" idx="13"/>
          </p:nvPr>
        </p:nvSpPr>
        <p:spPr>
          <a:xfrm>
            <a:off x="895324" y="1119172"/>
            <a:ext cx="7534328" cy="357190"/>
          </a:xfrm>
        </p:spPr>
        <p:txBody>
          <a:bodyPr/>
          <a:lstStyle/>
          <a:p>
            <a:r>
              <a:rPr lang="es-ES" sz="1800" dirty="0" smtClean="0">
                <a:latin typeface="Segoe UI Light" panose="020B0502040204020203" pitchFamily="34" charset="0"/>
              </a:rPr>
              <a:t>Configuraciones en Cura de BCN3D Technologies</a:t>
            </a:r>
            <a:endParaRPr lang="es-ES" sz="1800" i="1" dirty="0">
              <a:latin typeface="Segoe UI Light" panose="020B0502040204020203" pitchFamily="34" charset="0"/>
            </a:endParaRPr>
          </a:p>
        </p:txBody>
      </p:sp>
    </p:spTree>
    <p:extLst>
      <p:ext uri="{BB962C8B-B14F-4D97-AF65-F5344CB8AC3E}">
        <p14:creationId xmlns:p14="http://schemas.microsoft.com/office/powerpoint/2010/main" val="34074837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ctrTitle"/>
          </p:nvPr>
        </p:nvSpPr>
        <p:spPr>
          <a:xfrm>
            <a:off x="785786" y="3707191"/>
            <a:ext cx="7643866" cy="369881"/>
          </a:xfrm>
        </p:spPr>
        <p:txBody>
          <a:bodyPr/>
          <a:lstStyle/>
          <a:p>
            <a:pPr lvl="0" algn="ctr">
              <a:lnSpc>
                <a:spcPct val="150000"/>
              </a:lnSpc>
            </a:pPr>
            <a:r>
              <a:rPr sz="2000" b="1" dirty="0" err="1" smtClean="0">
                <a:latin typeface="Segoe UI Light" panose="020B0502040204020203" pitchFamily="34" charset="0"/>
              </a:rPr>
              <a:t>Esperamos</a:t>
            </a:r>
            <a:r>
              <a:rPr sz="2000" b="1" dirty="0" smtClean="0">
                <a:latin typeface="Segoe UI Light" panose="020B0502040204020203" pitchFamily="34" charset="0"/>
              </a:rPr>
              <a:t> </a:t>
            </a:r>
            <a:r>
              <a:rPr sz="2000" b="1" dirty="0" err="1" smtClean="0">
                <a:latin typeface="Segoe UI Light" panose="020B0502040204020203" pitchFamily="34" charset="0"/>
              </a:rPr>
              <a:t>que</a:t>
            </a:r>
            <a:r>
              <a:rPr sz="2000" b="1" dirty="0" smtClean="0">
                <a:latin typeface="Segoe UI Light" panose="020B0502040204020203" pitchFamily="34" charset="0"/>
              </a:rPr>
              <a:t> hay</a:t>
            </a:r>
            <a:r>
              <a:rPr lang="es-ES" sz="2000" b="1" dirty="0" smtClean="0">
                <a:latin typeface="Segoe UI Light" panose="020B0502040204020203" pitchFamily="34" charset="0"/>
              </a:rPr>
              <a:t>á</a:t>
            </a:r>
            <a:r>
              <a:rPr sz="2000" b="1" dirty="0" smtClean="0">
                <a:latin typeface="Segoe UI Light" panose="020B0502040204020203" pitchFamily="34" charset="0"/>
              </a:rPr>
              <a:t>is </a:t>
            </a:r>
            <a:r>
              <a:rPr sz="2000" b="1" dirty="0" err="1" smtClean="0">
                <a:latin typeface="Segoe UI Light" panose="020B0502040204020203" pitchFamily="34" charset="0"/>
              </a:rPr>
              <a:t>disfrutado</a:t>
            </a:r>
            <a:r>
              <a:rPr sz="2000" b="1" dirty="0" smtClean="0">
                <a:latin typeface="Segoe UI Light" panose="020B0502040204020203" pitchFamily="34" charset="0"/>
              </a:rPr>
              <a:t> de la </a:t>
            </a:r>
            <a:r>
              <a:rPr sz="2000" b="1" dirty="0" err="1" smtClean="0">
                <a:latin typeface="Segoe UI Light" panose="020B0502040204020203" pitchFamily="34" charset="0"/>
              </a:rPr>
              <a:t>experiencia</a:t>
            </a:r>
            <a:r>
              <a:rPr sz="2000" b="1" dirty="0" smtClean="0">
                <a:latin typeface="Segoe UI Light" panose="020B0502040204020203" pitchFamily="34" charset="0"/>
              </a:rPr>
              <a:t>!</a:t>
            </a:r>
            <a:br>
              <a:rPr sz="2000" b="1" dirty="0" smtClean="0">
                <a:latin typeface="Segoe UI Light" panose="020B0502040204020203" pitchFamily="34" charset="0"/>
              </a:rPr>
            </a:br>
            <a:r>
              <a:rPr sz="2000" dirty="0" smtClean="0">
                <a:latin typeface="Segoe UI Light" panose="020B0502040204020203" pitchFamily="34" charset="0"/>
              </a:rPr>
              <a:t>No </a:t>
            </a:r>
            <a:r>
              <a:rPr sz="2000" dirty="0" err="1" smtClean="0">
                <a:latin typeface="Segoe UI Light" panose="020B0502040204020203" pitchFamily="34" charset="0"/>
              </a:rPr>
              <a:t>olvidéis</a:t>
            </a:r>
            <a:r>
              <a:rPr sz="2000" dirty="0" smtClean="0">
                <a:latin typeface="Segoe UI Light" panose="020B0502040204020203" pitchFamily="34" charset="0"/>
              </a:rPr>
              <a:t> </a:t>
            </a:r>
            <a:r>
              <a:rPr sz="2000" dirty="0" err="1" smtClean="0">
                <a:latin typeface="Segoe UI Light" panose="020B0502040204020203" pitchFamily="34" charset="0"/>
              </a:rPr>
              <a:t>seguirnos</a:t>
            </a:r>
            <a:r>
              <a:rPr sz="2000" dirty="0" smtClean="0">
                <a:latin typeface="Segoe UI Light" panose="020B0502040204020203" pitchFamily="34" charset="0"/>
              </a:rPr>
              <a:t> en Twitter, </a:t>
            </a:r>
            <a:r>
              <a:rPr sz="2000" dirty="0" err="1" smtClean="0">
                <a:latin typeface="Segoe UI Light" panose="020B0502040204020203" pitchFamily="34" charset="0"/>
              </a:rPr>
              <a:t>Facebook</a:t>
            </a:r>
            <a:r>
              <a:rPr sz="2000" dirty="0" smtClean="0">
                <a:latin typeface="Segoe UI Light" panose="020B0502040204020203" pitchFamily="34" charset="0"/>
              </a:rPr>
              <a:t> y Google+</a:t>
            </a:r>
            <a:endParaRPr lang="es-ES" sz="2000" dirty="0">
              <a:latin typeface="Segoe UI Light" panose="020B0502040204020203" pitchFamily="34" charset="0"/>
            </a:endParaRPr>
          </a:p>
        </p:txBody>
      </p:sp>
      <p:pic>
        <p:nvPicPr>
          <p:cNvPr id="1026" name="Picture 2" descr="C:\Users\mfelis\Downloads\BCN3D Technologies_Color_H.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3312" y="1913434"/>
            <a:ext cx="4944952" cy="1803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16745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lstStyle/>
          <a:p>
            <a:r>
              <a:rPr lang="es-ES" dirty="0">
                <a:latin typeface="Segoe UI Light" panose="020B0502040204020203" pitchFamily="34" charset="0"/>
              </a:rPr>
              <a:t>Manual de impresión Dual </a:t>
            </a:r>
            <a:r>
              <a:rPr lang="es-ES" dirty="0" err="1">
                <a:latin typeface="Segoe UI Light" panose="020B0502040204020203" pitchFamily="34" charset="0"/>
              </a:rPr>
              <a:t>Extruder</a:t>
            </a:r>
            <a:r>
              <a:rPr lang="es-ES" dirty="0">
                <a:latin typeface="Segoe UI Light" panose="020B0502040204020203" pitchFamily="34" charset="0"/>
              </a:rPr>
              <a:t> con CURA</a:t>
            </a:r>
            <a:br>
              <a:rPr lang="es-ES" dirty="0">
                <a:latin typeface="Segoe UI Light" panose="020B0502040204020203" pitchFamily="34" charset="0"/>
              </a:rPr>
            </a:br>
            <a:endParaRPr lang="es-ES" dirty="0">
              <a:latin typeface="Segoe UI Light" panose="020B0502040204020203" pitchFamily="34" charset="0"/>
            </a:endParaRPr>
          </a:p>
        </p:txBody>
      </p:sp>
      <p:sp>
        <p:nvSpPr>
          <p:cNvPr id="6" name="5 Marcador de texto"/>
          <p:cNvSpPr>
            <a:spLocks noGrp="1"/>
          </p:cNvSpPr>
          <p:nvPr>
            <p:ph type="body" sz="quarter" idx="14"/>
          </p:nvPr>
        </p:nvSpPr>
        <p:spPr>
          <a:xfrm>
            <a:off x="611560" y="1592132"/>
            <a:ext cx="7715304" cy="4429156"/>
          </a:xfrm>
        </p:spPr>
        <p:txBody>
          <a:bodyPr/>
          <a:lstStyle/>
          <a:p>
            <a:pPr>
              <a:lnSpc>
                <a:spcPct val="150000"/>
              </a:lnSpc>
              <a:buAutoNum type="arabicPeriod"/>
            </a:pPr>
            <a:r>
              <a:rPr lang="es-ES" sz="1600" dirty="0" smtClean="0">
                <a:latin typeface="Segoe UI Light" panose="020B0502040204020203" pitchFamily="34" charset="0"/>
              </a:rPr>
              <a:t>Instalar </a:t>
            </a:r>
            <a:r>
              <a:rPr lang="es-ES" sz="1600" dirty="0">
                <a:latin typeface="Segoe UI Light" panose="020B0502040204020203" pitchFamily="34" charset="0"/>
              </a:rPr>
              <a:t>Cura (</a:t>
            </a:r>
            <a:r>
              <a:rPr lang="es-ES" sz="1600" dirty="0">
                <a:latin typeface="Segoe UI Light" panose="020B0502040204020203" pitchFamily="34" charset="0"/>
                <a:hlinkClick r:id="rId2"/>
              </a:rPr>
              <a:t>https://software.ultimaker.com</a:t>
            </a:r>
            <a:r>
              <a:rPr lang="es-ES" sz="1600" dirty="0" smtClean="0">
                <a:latin typeface="Segoe UI Light" panose="020B0502040204020203" pitchFamily="34" charset="0"/>
                <a:hlinkClick r:id="rId2"/>
              </a:rPr>
              <a:t>/</a:t>
            </a:r>
            <a:r>
              <a:rPr lang="es-ES" sz="1600" dirty="0" smtClean="0">
                <a:latin typeface="Segoe UI Light" panose="020B0502040204020203" pitchFamily="34" charset="0"/>
              </a:rPr>
              <a:t>)</a:t>
            </a:r>
          </a:p>
          <a:p>
            <a:pPr>
              <a:lnSpc>
                <a:spcPct val="150000"/>
              </a:lnSpc>
              <a:buAutoNum type="arabicPeriod"/>
            </a:pPr>
            <a:r>
              <a:rPr lang="es-ES" sz="1600" dirty="0" smtClean="0">
                <a:latin typeface="Segoe UI Light" panose="020B0502040204020203" pitchFamily="34" charset="0"/>
              </a:rPr>
              <a:t>Una vez instalado, se abrirá una pestaña en la cual se configurará la BCN3D+ Dual </a:t>
            </a:r>
            <a:r>
              <a:rPr lang="es-ES" sz="1600" dirty="0" err="1" smtClean="0">
                <a:latin typeface="Segoe UI Light" panose="020B0502040204020203" pitchFamily="34" charset="0"/>
              </a:rPr>
              <a:t>Extruder</a:t>
            </a:r>
            <a:r>
              <a:rPr lang="es-ES" sz="1600" dirty="0" smtClean="0">
                <a:latin typeface="Segoe UI Light" panose="020B0502040204020203" pitchFamily="34" charset="0"/>
              </a:rPr>
              <a:t>.</a:t>
            </a:r>
          </a:p>
          <a:p>
            <a:pPr>
              <a:lnSpc>
                <a:spcPct val="150000"/>
              </a:lnSpc>
              <a:buAutoNum type="arabicPeriod"/>
            </a:pPr>
            <a:endParaRPr lang="es-ES" sz="1600" dirty="0">
              <a:latin typeface="Segoe UI Light" panose="020B0502040204020203" pitchFamily="34" charset="0"/>
            </a:endParaRPr>
          </a:p>
        </p:txBody>
      </p:sp>
      <p:sp>
        <p:nvSpPr>
          <p:cNvPr id="4" name="2 Marcador de contenido"/>
          <p:cNvSpPr>
            <a:spLocks noGrp="1"/>
          </p:cNvSpPr>
          <p:nvPr>
            <p:ph type="body" sz="quarter" idx="13"/>
          </p:nvPr>
        </p:nvSpPr>
        <p:spPr>
          <a:xfrm>
            <a:off x="895324" y="1119172"/>
            <a:ext cx="7534328" cy="357190"/>
          </a:xfrm>
        </p:spPr>
        <p:txBody>
          <a:bodyPr/>
          <a:lstStyle/>
          <a:p>
            <a:r>
              <a:rPr lang="es-ES" sz="1800" noProof="0" dirty="0" smtClean="0">
                <a:latin typeface="Segoe UI Light" panose="020B0502040204020203" pitchFamily="34" charset="0"/>
              </a:rPr>
              <a:t>Configurar la BCN3D+ Dual </a:t>
            </a:r>
            <a:r>
              <a:rPr lang="es-ES" sz="1800" noProof="0" dirty="0" err="1" smtClean="0">
                <a:latin typeface="Segoe UI Light" panose="020B0502040204020203" pitchFamily="34" charset="0"/>
              </a:rPr>
              <a:t>Extruder</a:t>
            </a:r>
            <a:endParaRPr lang="es-ES" i="1" noProof="0" dirty="0" smtClean="0">
              <a:latin typeface="Segoe UI Light" panose="020B0502040204020203" pitchFamily="34" charset="0"/>
            </a:endParaRPr>
          </a:p>
        </p:txBody>
      </p:sp>
      <p:pic>
        <p:nvPicPr>
          <p:cNvPr id="7" name="6 Imagen"/>
          <p:cNvPicPr/>
          <p:nvPr/>
        </p:nvPicPr>
        <p:blipFill rotWithShape="1">
          <a:blip r:embed="rId3"/>
          <a:srcRect l="30598" t="15819" r="30597" b="20009"/>
          <a:stretch/>
        </p:blipFill>
        <p:spPr>
          <a:xfrm>
            <a:off x="2956737" y="2564904"/>
            <a:ext cx="3021770" cy="3996978"/>
          </a:xfrm>
          <a:prstGeom prst="rect">
            <a:avLst/>
          </a:prstGeom>
        </p:spPr>
      </p:pic>
    </p:spTree>
    <p:extLst>
      <p:ext uri="{BB962C8B-B14F-4D97-AF65-F5344CB8AC3E}">
        <p14:creationId xmlns:p14="http://schemas.microsoft.com/office/powerpoint/2010/main" val="21938012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a:xfrm>
            <a:off x="642910" y="332656"/>
            <a:ext cx="5857916" cy="369881"/>
          </a:xfrm>
        </p:spPr>
        <p:txBody>
          <a:bodyPr/>
          <a:lstStyle/>
          <a:p>
            <a:r>
              <a:rPr lang="es-ES" dirty="0">
                <a:latin typeface="Segoe UI Light" panose="020B0502040204020203" pitchFamily="34" charset="0"/>
              </a:rPr>
              <a:t>Manual de impresión Dual </a:t>
            </a:r>
            <a:r>
              <a:rPr lang="es-ES" dirty="0" err="1">
                <a:latin typeface="Segoe UI Light" panose="020B0502040204020203" pitchFamily="34" charset="0"/>
              </a:rPr>
              <a:t>Extruder</a:t>
            </a:r>
            <a:r>
              <a:rPr lang="es-ES" dirty="0">
                <a:latin typeface="Segoe UI Light" panose="020B0502040204020203" pitchFamily="34" charset="0"/>
              </a:rPr>
              <a:t> con CURA</a:t>
            </a:r>
            <a:br>
              <a:rPr lang="es-ES" dirty="0">
                <a:latin typeface="Segoe UI Light" panose="020B0502040204020203" pitchFamily="34" charset="0"/>
              </a:rPr>
            </a:br>
            <a:endParaRPr lang="es-ES" dirty="0">
              <a:latin typeface="Segoe UI Light" panose="020B0502040204020203" pitchFamily="34" charset="0"/>
            </a:endParaRPr>
          </a:p>
        </p:txBody>
      </p:sp>
      <p:sp>
        <p:nvSpPr>
          <p:cNvPr id="6" name="5 Marcador de texto"/>
          <p:cNvSpPr>
            <a:spLocks noGrp="1"/>
          </p:cNvSpPr>
          <p:nvPr>
            <p:ph type="body" sz="quarter" idx="14"/>
          </p:nvPr>
        </p:nvSpPr>
        <p:spPr>
          <a:xfrm>
            <a:off x="611560" y="1592132"/>
            <a:ext cx="7715304" cy="4429156"/>
          </a:xfrm>
        </p:spPr>
        <p:txBody>
          <a:bodyPr/>
          <a:lstStyle/>
          <a:p>
            <a:pPr>
              <a:lnSpc>
                <a:spcPct val="150000"/>
              </a:lnSpc>
              <a:buFont typeface="+mj-lt"/>
              <a:buAutoNum type="arabicPeriod" startAt="3"/>
            </a:pPr>
            <a:r>
              <a:rPr lang="es-ES" sz="1600" dirty="0" smtClean="0">
                <a:latin typeface="Segoe UI Light" panose="020B0502040204020203" pitchFamily="34" charset="0"/>
              </a:rPr>
              <a:t>Una vez configurado el Idioma, se deberá configurar la máquina. En el apartado </a:t>
            </a:r>
            <a:r>
              <a:rPr lang="es-ES" sz="1600" i="1" dirty="0" err="1" smtClean="0">
                <a:latin typeface="Segoe UI Light" panose="020B0502040204020203" pitchFamily="34" charset="0"/>
              </a:rPr>
              <a:t>Select</a:t>
            </a:r>
            <a:r>
              <a:rPr lang="es-ES" sz="1600" i="1" dirty="0" smtClean="0">
                <a:latin typeface="Segoe UI Light" panose="020B0502040204020203" pitchFamily="34" charset="0"/>
              </a:rPr>
              <a:t> </a:t>
            </a:r>
            <a:r>
              <a:rPr lang="es-ES" sz="1600" i="1" dirty="0" err="1" smtClean="0">
                <a:latin typeface="Segoe UI Light" panose="020B0502040204020203" pitchFamily="34" charset="0"/>
              </a:rPr>
              <a:t>your</a:t>
            </a:r>
            <a:r>
              <a:rPr lang="es-ES" sz="1600" i="1" dirty="0" smtClean="0">
                <a:latin typeface="Segoe UI Light" panose="020B0502040204020203" pitchFamily="34" charset="0"/>
              </a:rPr>
              <a:t> machine </a:t>
            </a:r>
            <a:r>
              <a:rPr lang="es-ES" sz="1600" dirty="0" smtClean="0">
                <a:latin typeface="Segoe UI Light" panose="020B0502040204020203" pitchFamily="34" charset="0"/>
              </a:rPr>
              <a:t>se marcará la opción </a:t>
            </a:r>
            <a:r>
              <a:rPr lang="es-ES" sz="1600" i="1" dirty="0" err="1" smtClean="0">
                <a:latin typeface="Segoe UI Light" panose="020B0502040204020203" pitchFamily="34" charset="0"/>
              </a:rPr>
              <a:t>Other</a:t>
            </a:r>
            <a:r>
              <a:rPr lang="es-ES" sz="1600" dirty="0" smtClean="0">
                <a:latin typeface="Segoe UI Light" panose="020B0502040204020203" pitchFamily="34" charset="0"/>
              </a:rPr>
              <a:t>.</a:t>
            </a:r>
            <a:endParaRPr lang="es-ES" sz="1600" i="1" dirty="0" smtClean="0">
              <a:latin typeface="Segoe UI Light" panose="020B0502040204020203" pitchFamily="34" charset="0"/>
            </a:endParaRPr>
          </a:p>
          <a:p>
            <a:pPr>
              <a:lnSpc>
                <a:spcPct val="150000"/>
              </a:lnSpc>
              <a:buAutoNum type="arabicPeriod" startAt="3"/>
            </a:pPr>
            <a:endParaRPr lang="es-ES" sz="1600" dirty="0">
              <a:latin typeface="Segoe UI Light" panose="020B0502040204020203" pitchFamily="34" charset="0"/>
            </a:endParaRPr>
          </a:p>
        </p:txBody>
      </p:sp>
      <p:sp>
        <p:nvSpPr>
          <p:cNvPr id="4" name="2 Marcador de contenido"/>
          <p:cNvSpPr>
            <a:spLocks noGrp="1"/>
          </p:cNvSpPr>
          <p:nvPr>
            <p:ph type="body" sz="quarter" idx="13"/>
          </p:nvPr>
        </p:nvSpPr>
        <p:spPr>
          <a:xfrm>
            <a:off x="895324" y="1119172"/>
            <a:ext cx="7534328" cy="357190"/>
          </a:xfrm>
        </p:spPr>
        <p:txBody>
          <a:bodyPr/>
          <a:lstStyle/>
          <a:p>
            <a:r>
              <a:rPr lang="es-ES" sz="1800" noProof="0" dirty="0" smtClean="0">
                <a:latin typeface="Segoe UI Light" panose="020B0502040204020203" pitchFamily="34" charset="0"/>
              </a:rPr>
              <a:t>Configurar la BCN3D+ Dual </a:t>
            </a:r>
            <a:r>
              <a:rPr lang="es-ES" sz="1800" noProof="0" dirty="0" err="1" smtClean="0">
                <a:latin typeface="Segoe UI Light" panose="020B0502040204020203" pitchFamily="34" charset="0"/>
              </a:rPr>
              <a:t>Extruder</a:t>
            </a:r>
            <a:endParaRPr lang="es-ES" i="1" noProof="0" dirty="0" smtClean="0">
              <a:latin typeface="Segoe UI Light" panose="020B0502040204020203" pitchFamily="34" charset="0"/>
            </a:endParaRPr>
          </a:p>
        </p:txBody>
      </p:sp>
      <p:pic>
        <p:nvPicPr>
          <p:cNvPr id="8" name="7 Imagen"/>
          <p:cNvPicPr/>
          <p:nvPr/>
        </p:nvPicPr>
        <p:blipFill rotWithShape="1">
          <a:blip r:embed="rId2"/>
          <a:srcRect l="30421" t="15599" r="30421" b="19788"/>
          <a:stretch/>
        </p:blipFill>
        <p:spPr>
          <a:xfrm>
            <a:off x="3074690" y="2636912"/>
            <a:ext cx="2937470" cy="3876932"/>
          </a:xfrm>
          <a:prstGeom prst="rect">
            <a:avLst/>
          </a:prstGeom>
        </p:spPr>
      </p:pic>
    </p:spTree>
    <p:extLst>
      <p:ext uri="{BB962C8B-B14F-4D97-AF65-F5344CB8AC3E}">
        <p14:creationId xmlns:p14="http://schemas.microsoft.com/office/powerpoint/2010/main" val="41091872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lstStyle/>
          <a:p>
            <a:r>
              <a:rPr lang="es-ES" dirty="0">
                <a:latin typeface="Segoe UI Light" panose="020B0502040204020203" pitchFamily="34" charset="0"/>
              </a:rPr>
              <a:t>Manual de impresión Dual </a:t>
            </a:r>
            <a:r>
              <a:rPr lang="es-ES" dirty="0" err="1">
                <a:latin typeface="Segoe UI Light" panose="020B0502040204020203" pitchFamily="34" charset="0"/>
              </a:rPr>
              <a:t>Extruder</a:t>
            </a:r>
            <a:r>
              <a:rPr lang="es-ES" dirty="0">
                <a:latin typeface="Segoe UI Light" panose="020B0502040204020203" pitchFamily="34" charset="0"/>
              </a:rPr>
              <a:t> con CURA</a:t>
            </a:r>
            <a:br>
              <a:rPr lang="es-ES" dirty="0">
                <a:latin typeface="Segoe UI Light" panose="020B0502040204020203" pitchFamily="34" charset="0"/>
              </a:rPr>
            </a:br>
            <a:endParaRPr lang="es-ES" dirty="0">
              <a:latin typeface="Segoe UI Light" panose="020B0502040204020203" pitchFamily="34" charset="0"/>
            </a:endParaRPr>
          </a:p>
        </p:txBody>
      </p:sp>
      <p:sp>
        <p:nvSpPr>
          <p:cNvPr id="6" name="5 Marcador de texto"/>
          <p:cNvSpPr>
            <a:spLocks noGrp="1"/>
          </p:cNvSpPr>
          <p:nvPr>
            <p:ph type="body" sz="quarter" idx="14"/>
          </p:nvPr>
        </p:nvSpPr>
        <p:spPr>
          <a:xfrm>
            <a:off x="611560" y="1592132"/>
            <a:ext cx="7715304" cy="4429156"/>
          </a:xfrm>
        </p:spPr>
        <p:txBody>
          <a:bodyPr/>
          <a:lstStyle/>
          <a:p>
            <a:pPr>
              <a:lnSpc>
                <a:spcPct val="150000"/>
              </a:lnSpc>
              <a:buFont typeface="+mj-lt"/>
              <a:buAutoNum type="arabicPeriod" startAt="4"/>
            </a:pPr>
            <a:r>
              <a:rPr lang="es-ES" sz="1600" dirty="0" smtClean="0">
                <a:latin typeface="Segoe UI Light" panose="020B0502040204020203" pitchFamily="34" charset="0"/>
              </a:rPr>
              <a:t>En la siguiente pestaña se deberá seleccionar la opción </a:t>
            </a:r>
            <a:r>
              <a:rPr lang="es-ES" sz="1600" i="1" dirty="0" err="1" smtClean="0">
                <a:latin typeface="Segoe UI Light" panose="020B0502040204020203" pitchFamily="34" charset="0"/>
              </a:rPr>
              <a:t>Custom</a:t>
            </a:r>
            <a:r>
              <a:rPr lang="es-ES" sz="1600" dirty="0" smtClean="0">
                <a:latin typeface="Segoe UI Light" panose="020B0502040204020203" pitchFamily="34" charset="0"/>
              </a:rPr>
              <a:t>.</a:t>
            </a:r>
            <a:endParaRPr lang="es-ES" sz="1600" i="1" dirty="0" smtClean="0">
              <a:latin typeface="Segoe UI Light" panose="020B0502040204020203" pitchFamily="34" charset="0"/>
            </a:endParaRPr>
          </a:p>
          <a:p>
            <a:pPr>
              <a:lnSpc>
                <a:spcPct val="150000"/>
              </a:lnSpc>
              <a:buAutoNum type="arabicPeriod" startAt="4"/>
            </a:pPr>
            <a:endParaRPr lang="es-ES" sz="1600" dirty="0">
              <a:latin typeface="Segoe UI Light" panose="020B0502040204020203" pitchFamily="34" charset="0"/>
            </a:endParaRPr>
          </a:p>
        </p:txBody>
      </p:sp>
      <p:sp>
        <p:nvSpPr>
          <p:cNvPr id="4" name="2 Marcador de contenido"/>
          <p:cNvSpPr>
            <a:spLocks noGrp="1"/>
          </p:cNvSpPr>
          <p:nvPr>
            <p:ph type="body" sz="quarter" idx="13"/>
          </p:nvPr>
        </p:nvSpPr>
        <p:spPr>
          <a:xfrm>
            <a:off x="895324" y="1119172"/>
            <a:ext cx="7534328" cy="357190"/>
          </a:xfrm>
        </p:spPr>
        <p:txBody>
          <a:bodyPr/>
          <a:lstStyle/>
          <a:p>
            <a:r>
              <a:rPr lang="es-ES" sz="1800" noProof="0" dirty="0" smtClean="0">
                <a:latin typeface="Segoe UI Light" panose="020B0502040204020203" pitchFamily="34" charset="0"/>
              </a:rPr>
              <a:t>Configurar la BCN3D+ Dual </a:t>
            </a:r>
            <a:r>
              <a:rPr lang="es-ES" sz="1800" noProof="0" dirty="0" err="1" smtClean="0">
                <a:latin typeface="Segoe UI Light" panose="020B0502040204020203" pitchFamily="34" charset="0"/>
              </a:rPr>
              <a:t>Extruder</a:t>
            </a:r>
            <a:endParaRPr lang="es-ES" i="1" noProof="0" dirty="0" smtClean="0">
              <a:latin typeface="Segoe UI Light" panose="020B0502040204020203" pitchFamily="34" charset="0"/>
            </a:endParaRPr>
          </a:p>
        </p:txBody>
      </p:sp>
      <p:pic>
        <p:nvPicPr>
          <p:cNvPr id="7" name="6 Imagen"/>
          <p:cNvPicPr/>
          <p:nvPr/>
        </p:nvPicPr>
        <p:blipFill rotWithShape="1">
          <a:blip r:embed="rId2"/>
          <a:srcRect l="30597" t="15819" r="30421" b="20009"/>
          <a:stretch/>
        </p:blipFill>
        <p:spPr>
          <a:xfrm>
            <a:off x="2997349" y="2132856"/>
            <a:ext cx="3158828" cy="4159362"/>
          </a:xfrm>
          <a:prstGeom prst="rect">
            <a:avLst/>
          </a:prstGeom>
        </p:spPr>
      </p:pic>
    </p:spTree>
    <p:extLst>
      <p:ext uri="{BB962C8B-B14F-4D97-AF65-F5344CB8AC3E}">
        <p14:creationId xmlns:p14="http://schemas.microsoft.com/office/powerpoint/2010/main" val="9462173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lstStyle/>
          <a:p>
            <a:r>
              <a:rPr lang="es-ES" dirty="0">
                <a:latin typeface="Segoe UI Light" panose="020B0502040204020203" pitchFamily="34" charset="0"/>
              </a:rPr>
              <a:t>Manual de impresión Dual </a:t>
            </a:r>
            <a:r>
              <a:rPr lang="es-ES" dirty="0" err="1">
                <a:latin typeface="Segoe UI Light" panose="020B0502040204020203" pitchFamily="34" charset="0"/>
              </a:rPr>
              <a:t>Extruder</a:t>
            </a:r>
            <a:r>
              <a:rPr lang="es-ES" dirty="0">
                <a:latin typeface="Segoe UI Light" panose="020B0502040204020203" pitchFamily="34" charset="0"/>
              </a:rPr>
              <a:t> con CURA</a:t>
            </a:r>
            <a:br>
              <a:rPr lang="es-ES" dirty="0">
                <a:latin typeface="Segoe UI Light" panose="020B0502040204020203" pitchFamily="34" charset="0"/>
              </a:rPr>
            </a:br>
            <a:endParaRPr lang="es-ES" dirty="0">
              <a:latin typeface="Segoe UI Light" panose="020B0502040204020203" pitchFamily="34" charset="0"/>
            </a:endParaRPr>
          </a:p>
        </p:txBody>
      </p:sp>
      <p:sp>
        <p:nvSpPr>
          <p:cNvPr id="6" name="5 Marcador de texto"/>
          <p:cNvSpPr>
            <a:spLocks noGrp="1"/>
          </p:cNvSpPr>
          <p:nvPr>
            <p:ph type="body" sz="quarter" idx="14"/>
          </p:nvPr>
        </p:nvSpPr>
        <p:spPr>
          <a:xfrm>
            <a:off x="611560" y="1592132"/>
            <a:ext cx="7715304" cy="4429156"/>
          </a:xfrm>
        </p:spPr>
        <p:txBody>
          <a:bodyPr/>
          <a:lstStyle/>
          <a:p>
            <a:pPr>
              <a:lnSpc>
                <a:spcPct val="150000"/>
              </a:lnSpc>
              <a:buFont typeface="+mj-lt"/>
              <a:buAutoNum type="arabicPeriod" startAt="5"/>
            </a:pPr>
            <a:r>
              <a:rPr lang="es-ES" sz="1600" dirty="0" smtClean="0">
                <a:latin typeface="Segoe UI Light" panose="020B0502040204020203" pitchFamily="34" charset="0"/>
              </a:rPr>
              <a:t>En la siguiente pestaña se configurará el nombre de la impresora (BCN3D+ Dual </a:t>
            </a:r>
            <a:r>
              <a:rPr lang="es-ES" sz="1600" dirty="0" err="1" smtClean="0">
                <a:latin typeface="Segoe UI Light" panose="020B0502040204020203" pitchFamily="34" charset="0"/>
              </a:rPr>
              <a:t>Extruder</a:t>
            </a:r>
            <a:r>
              <a:rPr lang="es-ES" sz="1600" dirty="0" smtClean="0">
                <a:latin typeface="Segoe UI Light" panose="020B0502040204020203" pitchFamily="34" charset="0"/>
              </a:rPr>
              <a:t>), las dimensiones (230x200x200) y se dejará activada la casilla </a:t>
            </a:r>
            <a:r>
              <a:rPr lang="es-ES" sz="1600" i="1" dirty="0" err="1" smtClean="0">
                <a:latin typeface="Segoe UI Light" panose="020B0502040204020203" pitchFamily="34" charset="0"/>
              </a:rPr>
              <a:t>Heated</a:t>
            </a:r>
            <a:r>
              <a:rPr lang="es-ES" sz="1600" i="1" dirty="0" smtClean="0">
                <a:latin typeface="Segoe UI Light" panose="020B0502040204020203" pitchFamily="34" charset="0"/>
              </a:rPr>
              <a:t> </a:t>
            </a:r>
            <a:r>
              <a:rPr lang="es-ES" sz="1600" i="1" dirty="0" err="1" smtClean="0">
                <a:latin typeface="Segoe UI Light" panose="020B0502040204020203" pitchFamily="34" charset="0"/>
              </a:rPr>
              <a:t>bed</a:t>
            </a:r>
            <a:r>
              <a:rPr lang="es-ES" sz="1600" dirty="0" smtClean="0">
                <a:latin typeface="Segoe UI Light" panose="020B0502040204020203" pitchFamily="34" charset="0"/>
              </a:rPr>
              <a:t>.</a:t>
            </a:r>
            <a:endParaRPr lang="es-ES" sz="1600" i="1" dirty="0" smtClean="0">
              <a:latin typeface="Segoe UI Light" panose="020B0502040204020203" pitchFamily="34" charset="0"/>
            </a:endParaRPr>
          </a:p>
          <a:p>
            <a:pPr>
              <a:lnSpc>
                <a:spcPct val="150000"/>
              </a:lnSpc>
              <a:buAutoNum type="arabicPeriod" startAt="5"/>
            </a:pPr>
            <a:endParaRPr lang="es-ES" sz="1600" dirty="0">
              <a:latin typeface="Segoe UI Light" panose="020B0502040204020203" pitchFamily="34" charset="0"/>
            </a:endParaRPr>
          </a:p>
        </p:txBody>
      </p:sp>
      <p:sp>
        <p:nvSpPr>
          <p:cNvPr id="4" name="2 Marcador de contenido"/>
          <p:cNvSpPr>
            <a:spLocks noGrp="1"/>
          </p:cNvSpPr>
          <p:nvPr>
            <p:ph type="body" sz="quarter" idx="13"/>
          </p:nvPr>
        </p:nvSpPr>
        <p:spPr>
          <a:xfrm>
            <a:off x="895324" y="1119172"/>
            <a:ext cx="7534328" cy="357190"/>
          </a:xfrm>
        </p:spPr>
        <p:txBody>
          <a:bodyPr/>
          <a:lstStyle/>
          <a:p>
            <a:r>
              <a:rPr lang="es-ES" sz="1800" noProof="0" dirty="0" smtClean="0">
                <a:latin typeface="Segoe UI Light" panose="020B0502040204020203" pitchFamily="34" charset="0"/>
              </a:rPr>
              <a:t>Configurar la BCN3D+ Dual </a:t>
            </a:r>
            <a:r>
              <a:rPr lang="es-ES" sz="1800" noProof="0" dirty="0" err="1" smtClean="0">
                <a:latin typeface="Segoe UI Light" panose="020B0502040204020203" pitchFamily="34" charset="0"/>
              </a:rPr>
              <a:t>Extruder</a:t>
            </a:r>
            <a:endParaRPr lang="es-ES" i="1" noProof="0" dirty="0" smtClean="0">
              <a:latin typeface="Segoe UI Light" panose="020B0502040204020203" pitchFamily="34" charset="0"/>
            </a:endParaRPr>
          </a:p>
        </p:txBody>
      </p:sp>
      <p:pic>
        <p:nvPicPr>
          <p:cNvPr id="7" name="6 Imagen"/>
          <p:cNvPicPr/>
          <p:nvPr/>
        </p:nvPicPr>
        <p:blipFill rotWithShape="1">
          <a:blip r:embed="rId2"/>
          <a:srcRect l="30774" t="15819" r="30774" b="20009"/>
          <a:stretch/>
        </p:blipFill>
        <p:spPr>
          <a:xfrm>
            <a:off x="3059832" y="2564904"/>
            <a:ext cx="2936329" cy="3919595"/>
          </a:xfrm>
          <a:prstGeom prst="rect">
            <a:avLst/>
          </a:prstGeom>
        </p:spPr>
      </p:pic>
    </p:spTree>
    <p:extLst>
      <p:ext uri="{BB962C8B-B14F-4D97-AF65-F5344CB8AC3E}">
        <p14:creationId xmlns:p14="http://schemas.microsoft.com/office/powerpoint/2010/main" val="21592167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lstStyle/>
          <a:p>
            <a:r>
              <a:rPr lang="es-ES" dirty="0">
                <a:latin typeface="Segoe UI Light" panose="020B0502040204020203" pitchFamily="34" charset="0"/>
              </a:rPr>
              <a:t>Manual de impresión Dual </a:t>
            </a:r>
            <a:r>
              <a:rPr lang="es-ES" dirty="0" err="1">
                <a:latin typeface="Segoe UI Light" panose="020B0502040204020203" pitchFamily="34" charset="0"/>
              </a:rPr>
              <a:t>Extruder</a:t>
            </a:r>
            <a:r>
              <a:rPr lang="es-ES" dirty="0">
                <a:latin typeface="Segoe UI Light" panose="020B0502040204020203" pitchFamily="34" charset="0"/>
              </a:rPr>
              <a:t> con CURA</a:t>
            </a:r>
            <a:br>
              <a:rPr lang="es-ES" dirty="0">
                <a:latin typeface="Segoe UI Light" panose="020B0502040204020203" pitchFamily="34" charset="0"/>
              </a:rPr>
            </a:br>
            <a:endParaRPr lang="es-ES" dirty="0">
              <a:latin typeface="Segoe UI Light" panose="020B0502040204020203" pitchFamily="34" charset="0"/>
            </a:endParaRPr>
          </a:p>
        </p:txBody>
      </p:sp>
      <p:sp>
        <p:nvSpPr>
          <p:cNvPr id="6" name="5 Marcador de texto"/>
          <p:cNvSpPr>
            <a:spLocks noGrp="1"/>
          </p:cNvSpPr>
          <p:nvPr>
            <p:ph type="body" sz="quarter" idx="14"/>
          </p:nvPr>
        </p:nvSpPr>
        <p:spPr>
          <a:xfrm>
            <a:off x="611560" y="1592132"/>
            <a:ext cx="7715304" cy="4429156"/>
          </a:xfrm>
        </p:spPr>
        <p:txBody>
          <a:bodyPr/>
          <a:lstStyle/>
          <a:p>
            <a:pPr>
              <a:lnSpc>
                <a:spcPct val="150000"/>
              </a:lnSpc>
              <a:buFont typeface="+mj-lt"/>
              <a:buAutoNum type="arabicPeriod" startAt="6"/>
            </a:pPr>
            <a:r>
              <a:rPr lang="es-ES" sz="1600" dirty="0" smtClean="0">
                <a:latin typeface="Segoe UI Light" panose="020B0502040204020203" pitchFamily="34" charset="0"/>
              </a:rPr>
              <a:t>El siguiente paso será añadir el segundo extrusor en el programa. Para eso será necesario ir al menú </a:t>
            </a:r>
            <a:r>
              <a:rPr lang="es-ES" sz="1600" i="1" dirty="0" smtClean="0">
                <a:latin typeface="Segoe UI Light" panose="020B0502040204020203" pitchFamily="34" charset="0"/>
              </a:rPr>
              <a:t>Machine </a:t>
            </a:r>
            <a:r>
              <a:rPr lang="es-ES" sz="1600" i="1" dirty="0" smtClean="0">
                <a:latin typeface="Segoe UI Light" panose="020B0502040204020203" pitchFamily="34" charset="0"/>
                <a:sym typeface="Wingdings" panose="05000000000000000000" pitchFamily="2" charset="2"/>
              </a:rPr>
              <a:t> Machine </a:t>
            </a:r>
            <a:r>
              <a:rPr lang="es-ES" sz="1600" i="1" dirty="0" err="1" smtClean="0">
                <a:latin typeface="Segoe UI Light" panose="020B0502040204020203" pitchFamily="34" charset="0"/>
                <a:sym typeface="Wingdings" panose="05000000000000000000" pitchFamily="2" charset="2"/>
              </a:rPr>
              <a:t>settings</a:t>
            </a:r>
            <a:r>
              <a:rPr lang="es-ES" sz="1600" dirty="0" smtClean="0">
                <a:latin typeface="Segoe UI Light" panose="020B0502040204020203" pitchFamily="34" charset="0"/>
                <a:sym typeface="Wingdings" panose="05000000000000000000" pitchFamily="2" charset="2"/>
              </a:rPr>
              <a:t> y en </a:t>
            </a:r>
            <a:r>
              <a:rPr lang="es-ES" sz="1600" i="1" dirty="0" err="1" smtClean="0">
                <a:latin typeface="Segoe UI Light" panose="020B0502040204020203" pitchFamily="34" charset="0"/>
                <a:sym typeface="Wingdings" panose="05000000000000000000" pitchFamily="2" charset="2"/>
              </a:rPr>
              <a:t>Extruder</a:t>
            </a:r>
            <a:r>
              <a:rPr lang="es-ES" sz="1600" i="1" dirty="0" smtClean="0">
                <a:latin typeface="Segoe UI Light" panose="020B0502040204020203" pitchFamily="34" charset="0"/>
                <a:sym typeface="Wingdings" panose="05000000000000000000" pitchFamily="2" charset="2"/>
              </a:rPr>
              <a:t> </a:t>
            </a:r>
            <a:r>
              <a:rPr lang="es-ES" sz="1600" i="1" dirty="0" err="1" smtClean="0">
                <a:latin typeface="Segoe UI Light" panose="020B0502040204020203" pitchFamily="34" charset="0"/>
                <a:sym typeface="Wingdings" panose="05000000000000000000" pitchFamily="2" charset="2"/>
              </a:rPr>
              <a:t>count</a:t>
            </a:r>
            <a:r>
              <a:rPr lang="es-ES" sz="1600" i="1" dirty="0" smtClean="0">
                <a:latin typeface="Segoe UI Light" panose="020B0502040204020203" pitchFamily="34" charset="0"/>
                <a:sym typeface="Wingdings" panose="05000000000000000000" pitchFamily="2" charset="2"/>
              </a:rPr>
              <a:t> </a:t>
            </a:r>
            <a:r>
              <a:rPr lang="es-ES" sz="1600" dirty="0" smtClean="0">
                <a:latin typeface="Segoe UI Light" panose="020B0502040204020203" pitchFamily="34" charset="0"/>
                <a:sym typeface="Wingdings" panose="05000000000000000000" pitchFamily="2" charset="2"/>
              </a:rPr>
              <a:t>se deberá seleccionar la opción 2. </a:t>
            </a:r>
            <a:endParaRPr lang="es-ES" sz="1600" i="1" dirty="0" smtClean="0">
              <a:latin typeface="Segoe UI Light" panose="020B0502040204020203" pitchFamily="34" charset="0"/>
            </a:endParaRPr>
          </a:p>
          <a:p>
            <a:pPr>
              <a:lnSpc>
                <a:spcPct val="150000"/>
              </a:lnSpc>
              <a:buAutoNum type="arabicPeriod" startAt="6"/>
            </a:pPr>
            <a:endParaRPr lang="es-ES" sz="1600" dirty="0">
              <a:latin typeface="Segoe UI Light" panose="020B0502040204020203" pitchFamily="34" charset="0"/>
            </a:endParaRPr>
          </a:p>
        </p:txBody>
      </p:sp>
      <p:sp>
        <p:nvSpPr>
          <p:cNvPr id="4" name="2 Marcador de contenido"/>
          <p:cNvSpPr>
            <a:spLocks noGrp="1"/>
          </p:cNvSpPr>
          <p:nvPr>
            <p:ph type="body" sz="quarter" idx="13"/>
          </p:nvPr>
        </p:nvSpPr>
        <p:spPr>
          <a:xfrm>
            <a:off x="895324" y="1119172"/>
            <a:ext cx="7534328" cy="357190"/>
          </a:xfrm>
        </p:spPr>
        <p:txBody>
          <a:bodyPr/>
          <a:lstStyle/>
          <a:p>
            <a:r>
              <a:rPr lang="es-ES" sz="1800" noProof="0" dirty="0" smtClean="0">
                <a:latin typeface="Segoe UI Light" panose="020B0502040204020203" pitchFamily="34" charset="0"/>
              </a:rPr>
              <a:t>Configurar la BCN3D+ Dual </a:t>
            </a:r>
            <a:r>
              <a:rPr lang="es-ES" sz="1800" noProof="0" dirty="0" err="1" smtClean="0">
                <a:latin typeface="Segoe UI Light" panose="020B0502040204020203" pitchFamily="34" charset="0"/>
              </a:rPr>
              <a:t>Extruder</a:t>
            </a:r>
            <a:endParaRPr lang="es-ES" i="1" noProof="0" dirty="0" smtClean="0">
              <a:latin typeface="Segoe UI Light" panose="020B0502040204020203" pitchFamily="34" charset="0"/>
            </a:endParaRPr>
          </a:p>
        </p:txBody>
      </p:sp>
      <p:pic>
        <p:nvPicPr>
          <p:cNvPr id="9" name="8 Imagen"/>
          <p:cNvPicPr/>
          <p:nvPr/>
        </p:nvPicPr>
        <p:blipFill rotWithShape="1">
          <a:blip r:embed="rId2"/>
          <a:srcRect r="55929" b="52507"/>
          <a:stretch/>
        </p:blipFill>
        <p:spPr>
          <a:xfrm>
            <a:off x="1115616" y="2964159"/>
            <a:ext cx="3258002" cy="2808313"/>
          </a:xfrm>
          <a:prstGeom prst="rect">
            <a:avLst/>
          </a:prstGeom>
        </p:spPr>
      </p:pic>
      <p:pic>
        <p:nvPicPr>
          <p:cNvPr id="10" name="9 Imagen"/>
          <p:cNvPicPr/>
          <p:nvPr/>
        </p:nvPicPr>
        <p:blipFill rotWithShape="1">
          <a:blip r:embed="rId3"/>
          <a:srcRect l="26364" t="32578" r="26188" b="36989"/>
          <a:stretch/>
        </p:blipFill>
        <p:spPr>
          <a:xfrm>
            <a:off x="4550286" y="3441364"/>
            <a:ext cx="3613766" cy="1853902"/>
          </a:xfrm>
          <a:prstGeom prst="rect">
            <a:avLst/>
          </a:prstGeom>
        </p:spPr>
      </p:pic>
    </p:spTree>
    <p:extLst>
      <p:ext uri="{BB962C8B-B14F-4D97-AF65-F5344CB8AC3E}">
        <p14:creationId xmlns:p14="http://schemas.microsoft.com/office/powerpoint/2010/main" val="15395190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lstStyle/>
          <a:p>
            <a:r>
              <a:rPr lang="es-ES" dirty="0">
                <a:latin typeface="Segoe UI Light" panose="020B0502040204020203" pitchFamily="34" charset="0"/>
              </a:rPr>
              <a:t>Manual de impresión Dual </a:t>
            </a:r>
            <a:r>
              <a:rPr lang="es-ES" dirty="0" err="1">
                <a:latin typeface="Segoe UI Light" panose="020B0502040204020203" pitchFamily="34" charset="0"/>
              </a:rPr>
              <a:t>Extruder</a:t>
            </a:r>
            <a:r>
              <a:rPr lang="es-ES" dirty="0">
                <a:latin typeface="Segoe UI Light" panose="020B0502040204020203" pitchFamily="34" charset="0"/>
              </a:rPr>
              <a:t> con CURA</a:t>
            </a:r>
            <a:br>
              <a:rPr lang="es-ES" dirty="0">
                <a:latin typeface="Segoe UI Light" panose="020B0502040204020203" pitchFamily="34" charset="0"/>
              </a:rPr>
            </a:br>
            <a:endParaRPr lang="es-ES" dirty="0">
              <a:latin typeface="Segoe UI Light" panose="020B0502040204020203" pitchFamily="34" charset="0"/>
            </a:endParaRPr>
          </a:p>
        </p:txBody>
      </p:sp>
      <p:sp>
        <p:nvSpPr>
          <p:cNvPr id="6" name="5 Marcador de texto"/>
          <p:cNvSpPr>
            <a:spLocks noGrp="1"/>
          </p:cNvSpPr>
          <p:nvPr>
            <p:ph type="body" sz="quarter" idx="14"/>
          </p:nvPr>
        </p:nvSpPr>
        <p:spPr>
          <a:xfrm>
            <a:off x="611560" y="1592132"/>
            <a:ext cx="7715304" cy="4429156"/>
          </a:xfrm>
        </p:spPr>
        <p:txBody>
          <a:bodyPr/>
          <a:lstStyle/>
          <a:p>
            <a:pPr algn="just">
              <a:lnSpc>
                <a:spcPct val="150000"/>
              </a:lnSpc>
              <a:buFont typeface="+mj-lt"/>
              <a:buAutoNum type="arabicPeriod" startAt="7"/>
            </a:pPr>
            <a:r>
              <a:rPr lang="es-ES" sz="1600" dirty="0" smtClean="0">
                <a:latin typeface="Segoe UI Light" panose="020B0502040204020203" pitchFamily="34" charset="0"/>
              </a:rPr>
              <a:t>El último paso será añadir el offset XY de la máquina. En el menú </a:t>
            </a:r>
            <a:r>
              <a:rPr lang="es-ES" sz="1600" i="1" dirty="0" smtClean="0">
                <a:latin typeface="Segoe UI Light" panose="020B0502040204020203" pitchFamily="34" charset="0"/>
              </a:rPr>
              <a:t>Machine </a:t>
            </a:r>
            <a:r>
              <a:rPr lang="es-ES" sz="1600" i="1" dirty="0" smtClean="0">
                <a:latin typeface="Segoe UI Light" panose="020B0502040204020203" pitchFamily="34" charset="0"/>
                <a:sym typeface="Wingdings" panose="05000000000000000000" pitchFamily="2" charset="2"/>
              </a:rPr>
              <a:t> Machine </a:t>
            </a:r>
            <a:r>
              <a:rPr lang="es-ES" sz="1600" i="1" dirty="0" err="1" smtClean="0">
                <a:latin typeface="Segoe UI Light" panose="020B0502040204020203" pitchFamily="34" charset="0"/>
                <a:sym typeface="Wingdings" panose="05000000000000000000" pitchFamily="2" charset="2"/>
              </a:rPr>
              <a:t>settings</a:t>
            </a:r>
            <a:r>
              <a:rPr lang="es-ES" sz="1600" dirty="0" smtClean="0">
                <a:latin typeface="Segoe UI Light" panose="020B0502040204020203" pitchFamily="34" charset="0"/>
                <a:sym typeface="Wingdings" panose="05000000000000000000" pitchFamily="2" charset="2"/>
              </a:rPr>
              <a:t> se escribirá el offset de la máquina. Este offset se habrá encontrado anteriormente siguiendo el manual de calibración.  </a:t>
            </a:r>
          </a:p>
          <a:p>
            <a:pPr algn="just">
              <a:lnSpc>
                <a:spcPct val="150000"/>
              </a:lnSpc>
              <a:buFont typeface="+mj-lt"/>
              <a:buAutoNum type="arabicPeriod" startAt="7"/>
            </a:pPr>
            <a:endParaRPr lang="es-ES" sz="1600" i="1" dirty="0">
              <a:latin typeface="Segoe UI Light" panose="020B0502040204020203" pitchFamily="34" charset="0"/>
              <a:sym typeface="Wingdings" panose="05000000000000000000" pitchFamily="2" charset="2"/>
            </a:endParaRPr>
          </a:p>
          <a:p>
            <a:pPr algn="just">
              <a:lnSpc>
                <a:spcPct val="150000"/>
              </a:lnSpc>
              <a:buFont typeface="+mj-lt"/>
              <a:buAutoNum type="arabicPeriod" startAt="7"/>
            </a:pPr>
            <a:endParaRPr lang="es-ES" sz="1600" i="1" dirty="0" smtClean="0">
              <a:latin typeface="Segoe UI Light" panose="020B0502040204020203" pitchFamily="34" charset="0"/>
              <a:sym typeface="Wingdings" panose="05000000000000000000" pitchFamily="2" charset="2"/>
            </a:endParaRPr>
          </a:p>
          <a:p>
            <a:pPr algn="just">
              <a:lnSpc>
                <a:spcPct val="150000"/>
              </a:lnSpc>
              <a:buFont typeface="+mj-lt"/>
              <a:buAutoNum type="arabicPeriod" startAt="7"/>
            </a:pPr>
            <a:endParaRPr lang="es-ES" sz="1600" i="1" dirty="0">
              <a:latin typeface="Segoe UI Light" panose="020B0502040204020203" pitchFamily="34" charset="0"/>
              <a:sym typeface="Wingdings" panose="05000000000000000000" pitchFamily="2" charset="2"/>
            </a:endParaRPr>
          </a:p>
          <a:p>
            <a:pPr algn="just">
              <a:lnSpc>
                <a:spcPct val="150000"/>
              </a:lnSpc>
              <a:buFont typeface="+mj-lt"/>
              <a:buAutoNum type="arabicPeriod" startAt="7"/>
            </a:pPr>
            <a:endParaRPr lang="es-ES" sz="1600" i="1" dirty="0" smtClean="0">
              <a:latin typeface="Segoe UI Light" panose="020B0502040204020203" pitchFamily="34" charset="0"/>
              <a:sym typeface="Wingdings" panose="05000000000000000000" pitchFamily="2" charset="2"/>
            </a:endParaRPr>
          </a:p>
          <a:p>
            <a:pPr algn="just">
              <a:lnSpc>
                <a:spcPct val="150000"/>
              </a:lnSpc>
              <a:buFont typeface="+mj-lt"/>
              <a:buAutoNum type="arabicPeriod" startAt="7"/>
            </a:pPr>
            <a:endParaRPr lang="es-ES" sz="1600" i="1" dirty="0">
              <a:latin typeface="Segoe UI Light" panose="020B0502040204020203" pitchFamily="34" charset="0"/>
              <a:sym typeface="Wingdings" panose="05000000000000000000" pitchFamily="2" charset="2"/>
            </a:endParaRPr>
          </a:p>
          <a:p>
            <a:pPr algn="just">
              <a:lnSpc>
                <a:spcPct val="150000"/>
              </a:lnSpc>
              <a:buFont typeface="+mj-lt"/>
              <a:buAutoNum type="arabicPeriod" startAt="7"/>
            </a:pPr>
            <a:endParaRPr lang="es-ES" sz="1600" i="1" dirty="0" smtClean="0">
              <a:latin typeface="Segoe UI Light" panose="020B0502040204020203" pitchFamily="34" charset="0"/>
              <a:sym typeface="Wingdings" panose="05000000000000000000" pitchFamily="2" charset="2"/>
            </a:endParaRPr>
          </a:p>
          <a:p>
            <a:pPr algn="just">
              <a:lnSpc>
                <a:spcPct val="150000"/>
              </a:lnSpc>
              <a:buFont typeface="+mj-lt"/>
              <a:buAutoNum type="arabicPeriod" startAt="7"/>
            </a:pPr>
            <a:endParaRPr lang="es-ES" sz="1600" i="1" dirty="0">
              <a:latin typeface="Segoe UI Light" panose="020B0502040204020203" pitchFamily="34" charset="0"/>
              <a:sym typeface="Wingdings" panose="05000000000000000000" pitchFamily="2" charset="2"/>
            </a:endParaRPr>
          </a:p>
          <a:p>
            <a:pPr algn="just">
              <a:lnSpc>
                <a:spcPct val="150000"/>
              </a:lnSpc>
              <a:buFont typeface="+mj-lt"/>
              <a:buAutoNum type="arabicPeriod" startAt="7"/>
            </a:pPr>
            <a:endParaRPr lang="es-ES" sz="1600" i="1" dirty="0" smtClean="0">
              <a:latin typeface="Segoe UI Light" panose="020B0502040204020203" pitchFamily="34" charset="0"/>
              <a:sym typeface="Wingdings" panose="05000000000000000000" pitchFamily="2" charset="2"/>
            </a:endParaRPr>
          </a:p>
          <a:p>
            <a:pPr algn="just">
              <a:lnSpc>
                <a:spcPct val="150000"/>
              </a:lnSpc>
              <a:buFont typeface="+mj-lt"/>
              <a:buAutoNum type="arabicPeriod" startAt="7"/>
            </a:pPr>
            <a:r>
              <a:rPr lang="es-ES" sz="1600" dirty="0" smtClean="0">
                <a:latin typeface="Segoe UI Light" panose="020B0502040204020203" pitchFamily="34" charset="0"/>
              </a:rPr>
              <a:t>De esta manera ya está configurada la máquina con doble extrusor!</a:t>
            </a:r>
          </a:p>
          <a:p>
            <a:pPr algn="just">
              <a:lnSpc>
                <a:spcPct val="150000"/>
              </a:lnSpc>
              <a:buAutoNum type="arabicPeriod" startAt="7"/>
            </a:pPr>
            <a:endParaRPr lang="es-ES" sz="1600" dirty="0">
              <a:latin typeface="Segoe UI Light" panose="020B0502040204020203" pitchFamily="34" charset="0"/>
            </a:endParaRPr>
          </a:p>
        </p:txBody>
      </p:sp>
      <p:sp>
        <p:nvSpPr>
          <p:cNvPr id="4" name="2 Marcador de contenido"/>
          <p:cNvSpPr>
            <a:spLocks noGrp="1"/>
          </p:cNvSpPr>
          <p:nvPr>
            <p:ph type="body" sz="quarter" idx="13"/>
          </p:nvPr>
        </p:nvSpPr>
        <p:spPr>
          <a:xfrm>
            <a:off x="895324" y="1119172"/>
            <a:ext cx="7534328" cy="357190"/>
          </a:xfrm>
        </p:spPr>
        <p:txBody>
          <a:bodyPr/>
          <a:lstStyle/>
          <a:p>
            <a:r>
              <a:rPr lang="es-ES" sz="1800" noProof="0" dirty="0" smtClean="0">
                <a:latin typeface="Segoe UI Light" panose="020B0502040204020203" pitchFamily="34" charset="0"/>
              </a:rPr>
              <a:t>Configurar la BCN3D+ Dual </a:t>
            </a:r>
            <a:r>
              <a:rPr lang="es-ES" sz="1800" noProof="0" dirty="0" err="1" smtClean="0">
                <a:latin typeface="Segoe UI Light" panose="020B0502040204020203" pitchFamily="34" charset="0"/>
              </a:rPr>
              <a:t>Extruder</a:t>
            </a:r>
            <a:endParaRPr lang="es-ES" i="1" noProof="0" dirty="0" smtClean="0">
              <a:latin typeface="Segoe UI Light" panose="020B0502040204020203" pitchFamily="34" charset="0"/>
            </a:endParaRPr>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667" t="28869" r="26309" b="33779"/>
          <a:stretch/>
        </p:blipFill>
        <p:spPr bwMode="auto">
          <a:xfrm>
            <a:off x="2058650" y="2924944"/>
            <a:ext cx="4711172" cy="2993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51695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lstStyle/>
          <a:p>
            <a:r>
              <a:rPr lang="es-ES" dirty="0">
                <a:latin typeface="Segoe UI Light" panose="020B0502040204020203" pitchFamily="34" charset="0"/>
              </a:rPr>
              <a:t>Manual de impresión Dual </a:t>
            </a:r>
            <a:r>
              <a:rPr lang="es-ES" dirty="0" err="1">
                <a:latin typeface="Segoe UI Light" panose="020B0502040204020203" pitchFamily="34" charset="0"/>
              </a:rPr>
              <a:t>Extruder</a:t>
            </a:r>
            <a:r>
              <a:rPr lang="es-ES" dirty="0">
                <a:latin typeface="Segoe UI Light" panose="020B0502040204020203" pitchFamily="34" charset="0"/>
              </a:rPr>
              <a:t> con CURA</a:t>
            </a:r>
            <a:br>
              <a:rPr lang="es-ES" dirty="0">
                <a:latin typeface="Segoe UI Light" panose="020B0502040204020203" pitchFamily="34" charset="0"/>
              </a:rPr>
            </a:br>
            <a:endParaRPr lang="es-ES" dirty="0">
              <a:latin typeface="Segoe UI Light" panose="020B0502040204020203" pitchFamily="34" charset="0"/>
            </a:endParaRPr>
          </a:p>
        </p:txBody>
      </p:sp>
      <p:sp>
        <p:nvSpPr>
          <p:cNvPr id="6" name="5 Marcador de texto"/>
          <p:cNvSpPr>
            <a:spLocks noGrp="1"/>
          </p:cNvSpPr>
          <p:nvPr>
            <p:ph type="body" sz="quarter" idx="14"/>
          </p:nvPr>
        </p:nvSpPr>
        <p:spPr>
          <a:xfrm>
            <a:off x="611560" y="1592132"/>
            <a:ext cx="7715304" cy="4429156"/>
          </a:xfrm>
        </p:spPr>
        <p:txBody>
          <a:bodyPr/>
          <a:lstStyle/>
          <a:p>
            <a:pPr marL="0" indent="0" algn="just">
              <a:lnSpc>
                <a:spcPct val="150000"/>
              </a:lnSpc>
            </a:pPr>
            <a:r>
              <a:rPr lang="es-ES" sz="1600" dirty="0" smtClean="0">
                <a:latin typeface="Segoe UI Light" panose="020B0502040204020203" pitchFamily="34" charset="0"/>
              </a:rPr>
              <a:t>En el caso de no tener configurada la BCN3D+ </a:t>
            </a:r>
            <a:r>
              <a:rPr lang="es-ES" sz="1600" b="1" dirty="0" smtClean="0">
                <a:latin typeface="Segoe UI Light" panose="020B0502040204020203" pitchFamily="34" charset="0"/>
              </a:rPr>
              <a:t>con un solo extrusor</a:t>
            </a:r>
            <a:r>
              <a:rPr lang="es-ES" sz="1600" dirty="0" smtClean="0">
                <a:latin typeface="Segoe UI Light" panose="020B0502040204020203" pitchFamily="34" charset="0"/>
              </a:rPr>
              <a:t>, se procederá a añadir una nueva máquina. En el apartado </a:t>
            </a:r>
            <a:r>
              <a:rPr lang="es-ES" sz="1600" i="1" dirty="0" smtClean="0">
                <a:latin typeface="Segoe UI Light" panose="020B0502040204020203" pitchFamily="34" charset="0"/>
              </a:rPr>
              <a:t>Machine </a:t>
            </a:r>
            <a:r>
              <a:rPr lang="es-ES" sz="1600" i="1" dirty="0" smtClean="0">
                <a:latin typeface="Segoe UI Light" panose="020B0502040204020203" pitchFamily="34" charset="0"/>
                <a:sym typeface="Wingdings" panose="05000000000000000000" pitchFamily="2" charset="2"/>
              </a:rPr>
              <a:t> </a:t>
            </a:r>
            <a:r>
              <a:rPr lang="es-ES" sz="1600" i="1" dirty="0" err="1" smtClean="0">
                <a:latin typeface="Segoe UI Light" panose="020B0502040204020203" pitchFamily="34" charset="0"/>
                <a:sym typeface="Wingdings" panose="05000000000000000000" pitchFamily="2" charset="2"/>
              </a:rPr>
              <a:t>Add</a:t>
            </a:r>
            <a:r>
              <a:rPr lang="es-ES" sz="1600" i="1" dirty="0" smtClean="0">
                <a:latin typeface="Segoe UI Light" panose="020B0502040204020203" pitchFamily="34" charset="0"/>
                <a:sym typeface="Wingdings" panose="05000000000000000000" pitchFamily="2" charset="2"/>
              </a:rPr>
              <a:t> new machine. </a:t>
            </a:r>
            <a:r>
              <a:rPr lang="es-ES" sz="1600" dirty="0" smtClean="0">
                <a:latin typeface="Segoe UI Light" panose="020B0502040204020203" pitchFamily="34" charset="0"/>
                <a:sym typeface="Wingdings" panose="05000000000000000000" pitchFamily="2" charset="2"/>
              </a:rPr>
              <a:t>Los pasos a seguir serán los mismos pero en dimensiones se deberá configurar en 250x200x200mm y dejar la opción </a:t>
            </a:r>
            <a:r>
              <a:rPr lang="es-ES" sz="1600" i="1" dirty="0" err="1" smtClean="0">
                <a:latin typeface="Segoe UI Light" panose="020B0502040204020203" pitchFamily="34" charset="0"/>
                <a:sym typeface="Wingdings" panose="05000000000000000000" pitchFamily="2" charset="2"/>
              </a:rPr>
              <a:t>Extruder</a:t>
            </a:r>
            <a:r>
              <a:rPr lang="es-ES" sz="1600" i="1" dirty="0" smtClean="0">
                <a:latin typeface="Segoe UI Light" panose="020B0502040204020203" pitchFamily="34" charset="0"/>
                <a:sym typeface="Wingdings" panose="05000000000000000000" pitchFamily="2" charset="2"/>
              </a:rPr>
              <a:t> </a:t>
            </a:r>
            <a:r>
              <a:rPr lang="es-ES" sz="1600" i="1" dirty="0" err="1" smtClean="0">
                <a:latin typeface="Segoe UI Light" panose="020B0502040204020203" pitchFamily="34" charset="0"/>
                <a:sym typeface="Wingdings" panose="05000000000000000000" pitchFamily="2" charset="2"/>
              </a:rPr>
              <a:t>Count</a:t>
            </a:r>
            <a:r>
              <a:rPr lang="es-ES" sz="1600" i="1" dirty="0" smtClean="0">
                <a:latin typeface="Segoe UI Light" panose="020B0502040204020203" pitchFamily="34" charset="0"/>
                <a:sym typeface="Wingdings" panose="05000000000000000000" pitchFamily="2" charset="2"/>
              </a:rPr>
              <a:t> </a:t>
            </a:r>
            <a:r>
              <a:rPr lang="es-ES" sz="1600" dirty="0" smtClean="0">
                <a:latin typeface="Segoe UI Light" panose="020B0502040204020203" pitchFamily="34" charset="0"/>
                <a:sym typeface="Wingdings" panose="05000000000000000000" pitchFamily="2" charset="2"/>
              </a:rPr>
              <a:t>a 1. </a:t>
            </a:r>
          </a:p>
          <a:p>
            <a:pPr marL="0" indent="0" algn="just">
              <a:lnSpc>
                <a:spcPct val="150000"/>
              </a:lnSpc>
            </a:pPr>
            <a:r>
              <a:rPr lang="es-ES" sz="1600" b="1" dirty="0" smtClean="0">
                <a:latin typeface="Segoe UI Light" panose="020B0502040204020203" pitchFamily="34" charset="0"/>
                <a:sym typeface="Wingdings" panose="05000000000000000000" pitchFamily="2" charset="2"/>
              </a:rPr>
              <a:t>Por tanto, siempre que se quiera imprimir con un extrusor, seleccionaremos la máquina BCN3D+ en el listado de máquinas. </a:t>
            </a:r>
            <a:endParaRPr lang="es-ES" sz="1600" b="1" dirty="0">
              <a:latin typeface="Segoe UI Light" panose="020B0502040204020203" pitchFamily="34" charset="0"/>
            </a:endParaRPr>
          </a:p>
        </p:txBody>
      </p:sp>
      <p:sp>
        <p:nvSpPr>
          <p:cNvPr id="4" name="2 Marcador de contenido"/>
          <p:cNvSpPr>
            <a:spLocks noGrp="1"/>
          </p:cNvSpPr>
          <p:nvPr>
            <p:ph type="body" sz="quarter" idx="13"/>
          </p:nvPr>
        </p:nvSpPr>
        <p:spPr>
          <a:xfrm>
            <a:off x="895324" y="1119172"/>
            <a:ext cx="7534328" cy="357190"/>
          </a:xfrm>
        </p:spPr>
        <p:txBody>
          <a:bodyPr/>
          <a:lstStyle/>
          <a:p>
            <a:r>
              <a:rPr lang="es-ES" sz="1800" noProof="0" dirty="0" smtClean="0">
                <a:latin typeface="Segoe UI Light" panose="020B0502040204020203" pitchFamily="34" charset="0"/>
              </a:rPr>
              <a:t>Configurar la BCN3D+ con un solo extrusor.</a:t>
            </a:r>
            <a:endParaRPr lang="es-ES" i="1" noProof="0" dirty="0" smtClean="0">
              <a:latin typeface="Segoe UI Light" panose="020B0502040204020203" pitchFamily="34"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74688" b="75977"/>
          <a:stretch/>
        </p:blipFill>
        <p:spPr bwMode="auto">
          <a:xfrm>
            <a:off x="2915816" y="4077072"/>
            <a:ext cx="3086100"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585151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iseño personaliz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2631</TotalTime>
  <Words>1547</Words>
  <Application>Microsoft Office PowerPoint</Application>
  <PresentationFormat>Presentación en pantalla (4:3)</PresentationFormat>
  <Paragraphs>118</Paragraphs>
  <Slides>25</Slides>
  <Notes>2</Notes>
  <HiddenSlides>0</HiddenSlides>
  <MMClips>0</MMClips>
  <ScaleCrop>false</ScaleCrop>
  <HeadingPairs>
    <vt:vector size="4" baseType="variant">
      <vt:variant>
        <vt:lpstr>Tema</vt:lpstr>
      </vt:variant>
      <vt:variant>
        <vt:i4>3</vt:i4>
      </vt:variant>
      <vt:variant>
        <vt:lpstr>Títulos de diapositiva</vt:lpstr>
      </vt:variant>
      <vt:variant>
        <vt:i4>25</vt:i4>
      </vt:variant>
    </vt:vector>
  </HeadingPairs>
  <TitlesOfParts>
    <vt:vector size="28" baseType="lpstr">
      <vt:lpstr>Tema de Office</vt:lpstr>
      <vt:lpstr>1_Tema de Office</vt:lpstr>
      <vt:lpstr>Diseño personalizado</vt:lpstr>
      <vt:lpstr>Manual de impresión Dual Extruder con Cura </vt:lpstr>
      <vt:lpstr>Manual de impresión Dual Extruder con CURA </vt:lpstr>
      <vt:lpstr>Manual de impresión Dual Extruder con CURA </vt:lpstr>
      <vt:lpstr>Manual de impresión Dual Extruder con CURA </vt:lpstr>
      <vt:lpstr>Manual de impresión Dual Extruder con CURA </vt:lpstr>
      <vt:lpstr>Manual de impresión Dual Extruder con CURA </vt:lpstr>
      <vt:lpstr>Manual de impresión Dual Extruder con CURA </vt:lpstr>
      <vt:lpstr>Manual de impresión Dual Extruder con CURA </vt:lpstr>
      <vt:lpstr>Manual de impresión Dual Extruder con CURA </vt:lpstr>
      <vt:lpstr>Manual de impresión Dual Extruder con CURA </vt:lpstr>
      <vt:lpstr>Manual de impresión Dual Extruder con CURA </vt:lpstr>
      <vt:lpstr>Manual de impresión Dual Extruder con CURA </vt:lpstr>
      <vt:lpstr>Manual de impresión Dual Extruder con CURA </vt:lpstr>
      <vt:lpstr>Manual de impresión Dual Extruder con CURA </vt:lpstr>
      <vt:lpstr>Manual de impresión Dual Extruder con CURA </vt:lpstr>
      <vt:lpstr>Manual de impresión Dual Extruder con CURA </vt:lpstr>
      <vt:lpstr>Manual de impresión Dual Extruder con CURA </vt:lpstr>
      <vt:lpstr>Manual de impresión Dual Extruder con CURA </vt:lpstr>
      <vt:lpstr>Manual de impresión Dual Extruder con CURA </vt:lpstr>
      <vt:lpstr>Manual de impresión Dual Extruder con CURA </vt:lpstr>
      <vt:lpstr>Manual de impresión Dual Extruder con CURA </vt:lpstr>
      <vt:lpstr>Manual de impresión Dual Extruder con CURA </vt:lpstr>
      <vt:lpstr>Manual de impresión Dual Extruder con CURA </vt:lpstr>
      <vt:lpstr>Manual de impresión Dual Extruder con CURA </vt:lpstr>
      <vt:lpstr>Esperamos que hayáis disfrutado de la experiencia! No olvidéis seguirnos en Twitter, Facebook y Google+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mfelis</dc:creator>
  <cp:lastModifiedBy>Marc Felis Llena</cp:lastModifiedBy>
  <cp:revision>190</cp:revision>
  <cp:lastPrinted>2015-03-04T08:36:37Z</cp:lastPrinted>
  <dcterms:created xsi:type="dcterms:W3CDTF">2013-05-17T08:20:34Z</dcterms:created>
  <dcterms:modified xsi:type="dcterms:W3CDTF">2015-06-19T07:53:13Z</dcterms:modified>
</cp:coreProperties>
</file>